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1"/>
  </p:notesMasterIdLst>
  <p:sldIdLst>
    <p:sldId id="256" r:id="rId2"/>
    <p:sldId id="257" r:id="rId3"/>
    <p:sldId id="258" r:id="rId4"/>
    <p:sldId id="263" r:id="rId5"/>
    <p:sldId id="262" r:id="rId6"/>
    <p:sldId id="272" r:id="rId7"/>
    <p:sldId id="275" r:id="rId8"/>
    <p:sldId id="341" r:id="rId9"/>
    <p:sldId id="264" r:id="rId10"/>
    <p:sldId id="265" r:id="rId11"/>
    <p:sldId id="321" r:id="rId12"/>
    <p:sldId id="276" r:id="rId13"/>
    <p:sldId id="266" r:id="rId14"/>
    <p:sldId id="267" r:id="rId15"/>
    <p:sldId id="281" r:id="rId16"/>
    <p:sldId id="282" r:id="rId17"/>
    <p:sldId id="268" r:id="rId18"/>
    <p:sldId id="269" r:id="rId19"/>
    <p:sldId id="270" r:id="rId20"/>
    <p:sldId id="277" r:id="rId21"/>
    <p:sldId id="278" r:id="rId22"/>
    <p:sldId id="322" r:id="rId23"/>
    <p:sldId id="279" r:id="rId24"/>
    <p:sldId id="280" r:id="rId25"/>
    <p:sldId id="324" r:id="rId26"/>
    <p:sldId id="285" r:id="rId27"/>
    <p:sldId id="326" r:id="rId28"/>
    <p:sldId id="286" r:id="rId29"/>
    <p:sldId id="287" r:id="rId30"/>
    <p:sldId id="329" r:id="rId31"/>
    <p:sldId id="330" r:id="rId32"/>
    <p:sldId id="332" r:id="rId33"/>
    <p:sldId id="333" r:id="rId34"/>
    <p:sldId id="331" r:id="rId35"/>
    <p:sldId id="288" r:id="rId36"/>
    <p:sldId id="335" r:id="rId37"/>
    <p:sldId id="289" r:id="rId38"/>
    <p:sldId id="362" r:id="rId39"/>
    <p:sldId id="290" r:id="rId40"/>
    <p:sldId id="291" r:id="rId41"/>
    <p:sldId id="337" r:id="rId42"/>
    <p:sldId id="292" r:id="rId43"/>
    <p:sldId id="342" r:id="rId44"/>
    <p:sldId id="356" r:id="rId45"/>
    <p:sldId id="357" r:id="rId46"/>
    <p:sldId id="344" r:id="rId47"/>
    <p:sldId id="294" r:id="rId48"/>
    <p:sldId id="260" r:id="rId49"/>
    <p:sldId id="259" r:id="rId50"/>
    <p:sldId id="261" r:id="rId51"/>
    <p:sldId id="338" r:id="rId52"/>
    <p:sldId id="340" r:id="rId53"/>
    <p:sldId id="293" r:id="rId54"/>
    <p:sldId id="339" r:id="rId55"/>
    <p:sldId id="295" r:id="rId56"/>
    <p:sldId id="296" r:id="rId57"/>
    <p:sldId id="297" r:id="rId58"/>
    <p:sldId id="298" r:id="rId59"/>
    <p:sldId id="301" r:id="rId60"/>
    <p:sldId id="345" r:id="rId61"/>
    <p:sldId id="304" r:id="rId62"/>
    <p:sldId id="346" r:id="rId63"/>
    <p:sldId id="347" r:id="rId64"/>
    <p:sldId id="302" r:id="rId65"/>
    <p:sldId id="303" r:id="rId66"/>
    <p:sldId id="352" r:id="rId67"/>
    <p:sldId id="307" r:id="rId68"/>
    <p:sldId id="348" r:id="rId69"/>
    <p:sldId id="308" r:id="rId70"/>
    <p:sldId id="305" r:id="rId71"/>
    <p:sldId id="353" r:id="rId72"/>
    <p:sldId id="309" r:id="rId73"/>
    <p:sldId id="306" r:id="rId74"/>
    <p:sldId id="354" r:id="rId75"/>
    <p:sldId id="310" r:id="rId76"/>
    <p:sldId id="311" r:id="rId77"/>
    <p:sldId id="349" r:id="rId78"/>
    <p:sldId id="312" r:id="rId79"/>
    <p:sldId id="350" r:id="rId80"/>
    <p:sldId id="313" r:id="rId81"/>
    <p:sldId id="351" r:id="rId82"/>
    <p:sldId id="355" r:id="rId83"/>
    <p:sldId id="314" r:id="rId84"/>
    <p:sldId id="315" r:id="rId85"/>
    <p:sldId id="316" r:id="rId86"/>
    <p:sldId id="317" r:id="rId87"/>
    <p:sldId id="320" r:id="rId88"/>
    <p:sldId id="318" r:id="rId89"/>
    <p:sldId id="358" r:id="rId90"/>
    <p:sldId id="359" r:id="rId91"/>
    <p:sldId id="360" r:id="rId92"/>
    <p:sldId id="283" r:id="rId93"/>
    <p:sldId id="323" r:id="rId94"/>
    <p:sldId id="328" r:id="rId95"/>
    <p:sldId id="325" r:id="rId96"/>
    <p:sldId id="327" r:id="rId97"/>
    <p:sldId id="334" r:id="rId98"/>
    <p:sldId id="336" r:id="rId99"/>
    <p:sldId id="361" r:id="rId10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5268" autoAdjust="0"/>
  </p:normalViewPr>
  <p:slideViewPr>
    <p:cSldViewPr snapToGrid="0">
      <p:cViewPr>
        <p:scale>
          <a:sx n="71" d="100"/>
          <a:sy n="71" d="100"/>
        </p:scale>
        <p:origin x="-1164" y="-10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F3F3B9-2515-44A9-84B2-F089D3CB06C0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6282AA-3A76-4CD3-9667-8DB2FDDEC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335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282AA-3A76-4CD3-9667-8DB2FDDEC2C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59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Ih</a:t>
            </a:r>
            <a:r>
              <a:rPr lang="en-US" dirty="0"/>
              <a:t> = hyperpolarization-activating currents = inward currents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282AA-3A76-4CD3-9667-8DB2FDDEC2CB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492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E604E-5DBE-4AC5-9FDB-456DBA219234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FC736-6680-4F8C-8305-09575F310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09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E604E-5DBE-4AC5-9FDB-456DBA219234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FC736-6680-4F8C-8305-09575F310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30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E604E-5DBE-4AC5-9FDB-456DBA219234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FC736-6680-4F8C-8305-09575F310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76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E604E-5DBE-4AC5-9FDB-456DBA219234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FC736-6680-4F8C-8305-09575F310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25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E604E-5DBE-4AC5-9FDB-456DBA219234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FC736-6680-4F8C-8305-09575F310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114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E604E-5DBE-4AC5-9FDB-456DBA219234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FC736-6680-4F8C-8305-09575F310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72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E604E-5DBE-4AC5-9FDB-456DBA219234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FC736-6680-4F8C-8305-09575F310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48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E604E-5DBE-4AC5-9FDB-456DBA219234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FC736-6680-4F8C-8305-09575F310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103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E604E-5DBE-4AC5-9FDB-456DBA219234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FC736-6680-4F8C-8305-09575F310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0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E604E-5DBE-4AC5-9FDB-456DBA219234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FC736-6680-4F8C-8305-09575F310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978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E604E-5DBE-4AC5-9FDB-456DBA219234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FC736-6680-4F8C-8305-09575F310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23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2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E604E-5DBE-4AC5-9FDB-456DBA219234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FC736-6680-4F8C-8305-09575F310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751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signagen.com/Introduction-to-AAV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5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signagen.com/Introduction-to-AAV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e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09" y="287857"/>
            <a:ext cx="11940467" cy="1674106"/>
          </a:xfrm>
          <a:solidFill>
            <a:schemeClr val="bg1">
              <a:alpha val="7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/>
              <a:t>Fearing, Sleeping, &amp; Constantly Weeping:</a:t>
            </a:r>
            <a:br>
              <a:rPr lang="en-US" dirty="0"/>
            </a:br>
            <a:r>
              <a:rPr lang="en-US" sz="3600" dirty="0"/>
              <a:t>Neural gene transfection to dissect the neurocircuitry of PTSD, narcolepsy, and depression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2921" y="2048440"/>
            <a:ext cx="2624831" cy="463937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r>
              <a:rPr lang="en-US" dirty="0"/>
              <a:t>Jazmine Yaeger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729" r="5266"/>
          <a:stretch/>
        </p:blipFill>
        <p:spPr>
          <a:xfrm>
            <a:off x="279036" y="2512377"/>
            <a:ext cx="3234089" cy="32724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9587" r="4964"/>
          <a:stretch/>
        </p:blipFill>
        <p:spPr>
          <a:xfrm>
            <a:off x="3792503" y="4037980"/>
            <a:ext cx="4485665" cy="24446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9422" r="23269"/>
          <a:stretch/>
        </p:blipFill>
        <p:spPr>
          <a:xfrm>
            <a:off x="8557546" y="2311332"/>
            <a:ext cx="3334701" cy="387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37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47C3EB39-C8AE-4105-B063-7EADE399C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0480" y="365125"/>
            <a:ext cx="2047240" cy="1325563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algn="ctr"/>
            <a:r>
              <a:rPr lang="en-US" dirty="0"/>
              <a:t>Panic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5C46B35-A0AA-41DF-9BD3-C219C4D7BAA1}"/>
              </a:ext>
            </a:extLst>
          </p:cNvPr>
          <p:cNvSpPr txBox="1"/>
          <p:nvPr/>
        </p:nvSpPr>
        <p:spPr>
          <a:xfrm>
            <a:off x="789193" y="1990164"/>
            <a:ext cx="7682864" cy="304698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Uncontrollable fear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Involves limbic system activation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Can be simulated experimentally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Inhibition of GABA signaling in DMH/</a:t>
            </a:r>
            <a:r>
              <a:rPr lang="en-US" sz="3200" dirty="0" err="1"/>
              <a:t>PeF</a:t>
            </a:r>
            <a:endParaRPr lang="en-US" sz="3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Sodium Lactate Infusions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CO</a:t>
            </a:r>
            <a:r>
              <a:rPr lang="en-US" sz="3200" baseline="-25000" dirty="0"/>
              <a:t>2</a:t>
            </a:r>
            <a:r>
              <a:rPr lang="en-US" sz="3200" dirty="0"/>
              <a:t> Challenge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A2B7DDD-FD12-4713-AA46-4C035DFBF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2057" y="1163585"/>
            <a:ext cx="3318659" cy="22004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538A700-3185-4DFC-BDFD-A57042DC5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1673" y="3572994"/>
            <a:ext cx="3019425" cy="2724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6219192-A190-448D-B852-DC08E331A2D2}"/>
              </a:ext>
            </a:extLst>
          </p:cNvPr>
          <p:cNvSpPr txBox="1"/>
          <p:nvPr/>
        </p:nvSpPr>
        <p:spPr>
          <a:xfrm>
            <a:off x="-20918" y="6322680"/>
            <a:ext cx="12192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Johnson, P. L. and A. Shekhar (2012). "An animal model of panic vulnerability with chronic disinhibition of the dorsomedial/</a:t>
            </a:r>
            <a:r>
              <a:rPr lang="en-US" sz="1000" dirty="0" err="1"/>
              <a:t>perifornical</a:t>
            </a:r>
            <a:r>
              <a:rPr lang="en-US" sz="1000" dirty="0"/>
              <a:t> hypothalamus." </a:t>
            </a:r>
            <a:r>
              <a:rPr lang="en-US" sz="1000" u="sng" dirty="0"/>
              <a:t>Physiology &amp; Behavior </a:t>
            </a:r>
            <a:r>
              <a:rPr lang="en-US" sz="1000" b="1" u="sng" dirty="0"/>
              <a:t>107</a:t>
            </a:r>
            <a:r>
              <a:rPr lang="en-US" sz="1000" u="sng" dirty="0"/>
              <a:t>(5): 686-698.</a:t>
            </a:r>
          </a:p>
          <a:p>
            <a:r>
              <a:rPr lang="en-US" sz="1000" dirty="0"/>
              <a:t>Johnson, P. L., et al. (2008). "Neural pathways underlying lactate induced panic." </a:t>
            </a:r>
            <a:r>
              <a:rPr lang="en-US" sz="1000" u="sng" dirty="0"/>
              <a:t>Neuropsychopharmacology : official publication of the American College of Neuropsychopharmacology </a:t>
            </a:r>
            <a:r>
              <a:rPr lang="en-US" sz="1000" b="1" u="sng" dirty="0"/>
              <a:t>33</a:t>
            </a:r>
            <a:r>
              <a:rPr lang="en-US" sz="1000" u="sng" dirty="0"/>
              <a:t>(9): 2093-2107.</a:t>
            </a:r>
          </a:p>
          <a:p>
            <a:r>
              <a:rPr lang="en-US" sz="1000" dirty="0"/>
              <a:t>Johnson, P. L., et al. (2005). "Acute </a:t>
            </a:r>
            <a:r>
              <a:rPr lang="en-US" sz="1000" dirty="0" err="1"/>
              <a:t>hypercarbic</a:t>
            </a:r>
            <a:r>
              <a:rPr lang="en-US" sz="1000" dirty="0"/>
              <a:t> gas exposure reveals functionally distinct subpopulations of serotonergic neurons in rats." </a:t>
            </a:r>
            <a:r>
              <a:rPr lang="en-US" sz="1000" u="sng" dirty="0"/>
              <a:t>Journal of Psychopharmacology </a:t>
            </a:r>
            <a:r>
              <a:rPr lang="en-US" sz="1000" b="1" u="sng" dirty="0"/>
              <a:t>19</a:t>
            </a:r>
            <a:r>
              <a:rPr lang="en-US" sz="1000" u="sng" dirty="0"/>
              <a:t>(4): 327-341.</a:t>
            </a:r>
          </a:p>
          <a:p>
            <a:endParaRPr lang="en-US" sz="1000" u="sng" dirty="0"/>
          </a:p>
          <a:p>
            <a:endParaRPr lang="en-US" sz="1000" u="sng" dirty="0"/>
          </a:p>
          <a:p>
            <a:endParaRPr lang="en-US" sz="1000" u="sng" dirty="0"/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298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B8E8AB-A78F-4CE1-8BC7-6271D75FB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0" y="254518"/>
            <a:ext cx="8610600" cy="1293028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algn="ctr"/>
            <a:r>
              <a:rPr lang="en-US" dirty="0"/>
              <a:t>Stereotaxic Surgery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81A4686-CEB9-48C0-B9F8-E6127A33C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225" y="3399639"/>
            <a:ext cx="3016167" cy="27466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92B9E86-EE7B-4B48-A863-C4B2E1CF6A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982" t="43505" r="67334" b="6769"/>
          <a:stretch/>
        </p:blipFill>
        <p:spPr>
          <a:xfrm rot="4584133">
            <a:off x="6035116" y="4358691"/>
            <a:ext cx="450577" cy="3162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A6F7F3F-C16A-406F-B7A5-3B34C0910534}"/>
              </a:ext>
            </a:extLst>
          </p:cNvPr>
          <p:cNvSpPr txBox="1"/>
          <p:nvPr/>
        </p:nvSpPr>
        <p:spPr>
          <a:xfrm>
            <a:off x="3092180" y="1891931"/>
            <a:ext cx="6078255" cy="95410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Transfection of </a:t>
            </a:r>
            <a:r>
              <a:rPr lang="en-US" sz="2800" dirty="0" err="1"/>
              <a:t>PeF</a:t>
            </a:r>
            <a:r>
              <a:rPr lang="en-US" sz="2800" dirty="0"/>
              <a:t> Neurons</a:t>
            </a:r>
          </a:p>
          <a:p>
            <a:pPr algn="ctr"/>
            <a:r>
              <a:rPr lang="en-US" sz="2800" dirty="0"/>
              <a:t>Optic Fibers Targeting BLA (bilateral)</a:t>
            </a:r>
          </a:p>
        </p:txBody>
      </p:sp>
    </p:spTree>
    <p:extLst>
      <p:ext uri="{BB962C8B-B14F-4D97-AF65-F5344CB8AC3E}">
        <p14:creationId xmlns:p14="http://schemas.microsoft.com/office/powerpoint/2010/main" val="228993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16E87D7F-FF97-4616-8D6D-B963BBE7C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3920" y="365125"/>
            <a:ext cx="5557520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Transfect </a:t>
            </a:r>
            <a:r>
              <a:rPr lang="en-US" dirty="0" err="1"/>
              <a:t>PeF</a:t>
            </a:r>
            <a:r>
              <a:rPr lang="en-US" dirty="0"/>
              <a:t> Neurons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5BF1826-0170-45DB-9C5A-B078DAB85136}"/>
              </a:ext>
            </a:extLst>
          </p:cNvPr>
          <p:cNvSpPr txBox="1"/>
          <p:nvPr/>
        </p:nvSpPr>
        <p:spPr>
          <a:xfrm>
            <a:off x="670560" y="1846944"/>
            <a:ext cx="5222240" cy="52322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AAV5</a:t>
            </a:r>
            <a:r>
              <a:rPr lang="en-US" sz="2800" dirty="0"/>
              <a:t>-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CaMKII</a:t>
            </a:r>
            <a:r>
              <a:rPr lang="el-GR" sz="2800" dirty="0">
                <a:solidFill>
                  <a:schemeClr val="accent6">
                    <a:lumMod val="50000"/>
                  </a:schemeClr>
                </a:solidFill>
              </a:rPr>
              <a:t>α</a:t>
            </a:r>
            <a:r>
              <a:rPr lang="el-GR" sz="2800" dirty="0"/>
              <a:t>-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ChR2(H134R)</a:t>
            </a:r>
            <a:r>
              <a:rPr lang="en-US" sz="2800" dirty="0"/>
              <a:t>-</a:t>
            </a:r>
            <a:r>
              <a:rPr lang="en-US" sz="2800" dirty="0">
                <a:solidFill>
                  <a:srgbClr val="FFC000"/>
                </a:solidFill>
              </a:rPr>
              <a:t>EYFP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74512BD-FB59-4DD0-9F34-72BAE4CAF33F}"/>
              </a:ext>
            </a:extLst>
          </p:cNvPr>
          <p:cNvSpPr txBox="1"/>
          <p:nvPr/>
        </p:nvSpPr>
        <p:spPr>
          <a:xfrm>
            <a:off x="6756400" y="1859668"/>
            <a:ext cx="3423920" cy="52322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AAV5</a:t>
            </a:r>
            <a:r>
              <a:rPr lang="en-US" sz="2800" dirty="0"/>
              <a:t>-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CaMKII</a:t>
            </a:r>
            <a:r>
              <a:rPr lang="el-GR" sz="2800" dirty="0">
                <a:solidFill>
                  <a:schemeClr val="accent6">
                    <a:lumMod val="50000"/>
                  </a:schemeClr>
                </a:solidFill>
              </a:rPr>
              <a:t>α</a:t>
            </a:r>
            <a:r>
              <a:rPr lang="en-US" sz="2800" dirty="0"/>
              <a:t>-</a:t>
            </a:r>
            <a:r>
              <a:rPr lang="en-US" sz="2800" dirty="0">
                <a:solidFill>
                  <a:srgbClr val="00B050"/>
                </a:solidFill>
              </a:rPr>
              <a:t>GFP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6A0176B-79EF-47F0-8647-ED4796170266}"/>
              </a:ext>
            </a:extLst>
          </p:cNvPr>
          <p:cNvSpPr txBox="1"/>
          <p:nvPr/>
        </p:nvSpPr>
        <p:spPr>
          <a:xfrm>
            <a:off x="0" y="4804232"/>
            <a:ext cx="12192000" cy="224676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Adeno-Associated Virus (Serotype 5) – high CNS transfection frequency</a:t>
            </a:r>
          </a:p>
          <a:p>
            <a:pPr algn="ctr"/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Promoter Specifying Glutamatergic Neurons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(Calcium/Calmodulin-dependent Kinase II alpha)</a:t>
            </a:r>
          </a:p>
          <a:p>
            <a:pPr algn="ctr"/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Light-Sensitive (490 nm) Channel Rhodopsin</a:t>
            </a:r>
          </a:p>
          <a:p>
            <a:pPr algn="ctr"/>
            <a:r>
              <a:rPr lang="en-US" sz="2800" dirty="0">
                <a:solidFill>
                  <a:srgbClr val="FFC000"/>
                </a:solidFill>
              </a:rPr>
              <a:t>Enhanced Yellow Fluorescent Protein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Green Fluorescent Protein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E2E5628-F71E-4015-95E6-33C5DD262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199" y="2389531"/>
            <a:ext cx="5557520" cy="23975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A7BD037-CB9D-4C4A-9820-B14DE6CE392F}"/>
              </a:ext>
            </a:extLst>
          </p:cNvPr>
          <p:cNvSpPr/>
          <p:nvPr/>
        </p:nvSpPr>
        <p:spPr>
          <a:xfrm>
            <a:off x="0" y="6694821"/>
            <a:ext cx="714169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hlinkClick r:id="rId3"/>
              </a:rPr>
              <a:t>http://signagen.com/Introduction-to-AAV</a:t>
            </a:r>
            <a:endParaRPr lang="en-US" sz="1000" dirty="0"/>
          </a:p>
          <a:p>
            <a:r>
              <a:rPr lang="en-US" sz="1000" dirty="0"/>
              <a:t>Wu, Z., et al. (2006). "Adeno-associated Virus Serotypes: Vector Toolkit for Human Gene Therapy." </a:t>
            </a:r>
            <a:r>
              <a:rPr lang="en-US" sz="1000" u="sng" dirty="0"/>
              <a:t>Molecular Therapy </a:t>
            </a:r>
            <a:r>
              <a:rPr lang="en-US" sz="1000" b="1" u="sng" dirty="0"/>
              <a:t>14</a:t>
            </a:r>
            <a:r>
              <a:rPr lang="en-US" sz="1000" u="sng" dirty="0"/>
              <a:t>(3): 316-327.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95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E68637-3823-4462-AAF2-060E99CFF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3920" y="365125"/>
            <a:ext cx="5557520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Transfect </a:t>
            </a:r>
            <a:r>
              <a:rPr lang="en-US" dirty="0" err="1"/>
              <a:t>PeF</a:t>
            </a:r>
            <a:r>
              <a:rPr lang="en-US" dirty="0"/>
              <a:t> Neurons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1144518-7949-4773-9CE5-28A91E6785A6}"/>
              </a:ext>
            </a:extLst>
          </p:cNvPr>
          <p:cNvSpPr/>
          <p:nvPr/>
        </p:nvSpPr>
        <p:spPr>
          <a:xfrm>
            <a:off x="838200" y="1402080"/>
            <a:ext cx="10515600" cy="546608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1606ED40-1C03-4F2D-BA66-D890CDC2309A}"/>
              </a:ext>
            </a:extLst>
          </p:cNvPr>
          <p:cNvGrpSpPr/>
          <p:nvPr/>
        </p:nvGrpSpPr>
        <p:grpSpPr>
          <a:xfrm>
            <a:off x="1810599" y="1540116"/>
            <a:ext cx="8632166" cy="4568315"/>
            <a:chOff x="141288" y="1274763"/>
            <a:chExt cx="8632166" cy="4568315"/>
          </a:xfrm>
          <a:noFill/>
        </p:grpSpPr>
        <p:sp>
          <p:nvSpPr>
            <p:cNvPr id="5" name="TextBox 12">
              <a:extLst>
                <a:ext uri="{FF2B5EF4-FFF2-40B4-BE49-F238E27FC236}">
                  <a16:creationId xmlns="" xmlns:a16="http://schemas.microsoft.com/office/drawing/2014/main" id="{A5EF216C-A6CA-4DF7-B989-F43DA7E2FE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17" y="3166767"/>
              <a:ext cx="604870" cy="3381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rgbClr val="FF0000"/>
                  </a:solidFill>
                </a:rPr>
                <a:t>lpITC</a:t>
              </a:r>
            </a:p>
          </p:txBody>
        </p:sp>
        <p:sp>
          <p:nvSpPr>
            <p:cNvPr id="6" name="TextBox 106">
              <a:extLst>
                <a:ext uri="{FF2B5EF4-FFF2-40B4-BE49-F238E27FC236}">
                  <a16:creationId xmlns="" xmlns:a16="http://schemas.microsoft.com/office/drawing/2014/main" id="{486AA24B-F865-4C04-A2FA-6561CDE688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6370" y="3019118"/>
              <a:ext cx="720763" cy="3381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rgbClr val="FF0000"/>
                  </a:solidFill>
                </a:rPr>
                <a:t>mpITC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4D425A69-0918-44A1-9A11-68F6FD4DF4B3}"/>
                </a:ext>
              </a:extLst>
            </p:cNvPr>
            <p:cNvSpPr/>
            <p:nvPr/>
          </p:nvSpPr>
          <p:spPr bwMode="auto">
            <a:xfrm>
              <a:off x="304800" y="2933700"/>
              <a:ext cx="1249363" cy="2681288"/>
            </a:xfrm>
            <a:prstGeom prst="ellipse">
              <a:avLst/>
            </a:prstGeom>
            <a:grp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BD3B650A-E073-4D8C-9ACE-5A8E1D14CA2C}"/>
                </a:ext>
              </a:extLst>
            </p:cNvPr>
            <p:cNvSpPr/>
            <p:nvPr/>
          </p:nvSpPr>
          <p:spPr bwMode="auto">
            <a:xfrm rot="20455346">
              <a:off x="1820863" y="2930525"/>
              <a:ext cx="1249362" cy="2217738"/>
            </a:xfrm>
            <a:prstGeom prst="ellipse">
              <a:avLst/>
            </a:prstGeom>
            <a:grp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grpSp>
          <p:nvGrpSpPr>
            <p:cNvPr id="9" name="Group 6">
              <a:extLst>
                <a:ext uri="{FF2B5EF4-FFF2-40B4-BE49-F238E27FC236}">
                  <a16:creationId xmlns="" xmlns:a16="http://schemas.microsoft.com/office/drawing/2014/main" id="{34A95ED7-B8AC-4B90-AE17-2E0010FD2D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73483" y="2368186"/>
              <a:ext cx="2127362" cy="2127434"/>
              <a:chOff x="2816972" y="1066800"/>
              <a:chExt cx="3136284" cy="3135964"/>
            </a:xfrm>
            <a:grpFill/>
          </p:grpSpPr>
          <p:sp>
            <p:nvSpPr>
              <p:cNvPr id="104" name="Oval 103">
                <a:extLst>
                  <a:ext uri="{FF2B5EF4-FFF2-40B4-BE49-F238E27FC236}">
                    <a16:creationId xmlns="" xmlns:a16="http://schemas.microsoft.com/office/drawing/2014/main" id="{5FD484FF-0BE7-406E-902D-2FF47014C98E}"/>
                  </a:ext>
                </a:extLst>
              </p:cNvPr>
              <p:cNvSpPr/>
              <p:nvPr/>
            </p:nvSpPr>
            <p:spPr>
              <a:xfrm>
                <a:off x="2819117" y="1067337"/>
                <a:ext cx="3124416" cy="312399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5" name="Oval 5">
                <a:extLst>
                  <a:ext uri="{FF2B5EF4-FFF2-40B4-BE49-F238E27FC236}">
                    <a16:creationId xmlns="" xmlns:a16="http://schemas.microsoft.com/office/drawing/2014/main" id="{4F4C389F-C0FE-42E3-9E15-C45B7CC76FC3}"/>
                  </a:ext>
                </a:extLst>
              </p:cNvPr>
              <p:cNvSpPr/>
              <p:nvPr/>
            </p:nvSpPr>
            <p:spPr>
              <a:xfrm>
                <a:off x="3825484" y="1275603"/>
                <a:ext cx="2127411" cy="2922746"/>
              </a:xfrm>
              <a:custGeom>
                <a:avLst/>
                <a:gdLst>
                  <a:gd name="connsiteX0" fmla="*/ 0 w 381000"/>
                  <a:gd name="connsiteY0" fmla="*/ 1485900 h 2971800"/>
                  <a:gd name="connsiteX1" fmla="*/ 190500 w 381000"/>
                  <a:gd name="connsiteY1" fmla="*/ 0 h 2971800"/>
                  <a:gd name="connsiteX2" fmla="*/ 381000 w 381000"/>
                  <a:gd name="connsiteY2" fmla="*/ 1485900 h 2971800"/>
                  <a:gd name="connsiteX3" fmla="*/ 190500 w 381000"/>
                  <a:gd name="connsiteY3" fmla="*/ 2971800 h 2971800"/>
                  <a:gd name="connsiteX4" fmla="*/ 0 w 381000"/>
                  <a:gd name="connsiteY4" fmla="*/ 1485900 h 2971800"/>
                  <a:gd name="connsiteX0" fmla="*/ 1049575 w 1430575"/>
                  <a:gd name="connsiteY0" fmla="*/ 1485900 h 2832100"/>
                  <a:gd name="connsiteX1" fmla="*/ 1240075 w 1430575"/>
                  <a:gd name="connsiteY1" fmla="*/ 0 h 2832100"/>
                  <a:gd name="connsiteX2" fmla="*/ 1430575 w 1430575"/>
                  <a:gd name="connsiteY2" fmla="*/ 1485900 h 2832100"/>
                  <a:gd name="connsiteX3" fmla="*/ 8175 w 1430575"/>
                  <a:gd name="connsiteY3" fmla="*/ 2832100 h 2832100"/>
                  <a:gd name="connsiteX4" fmla="*/ 1049575 w 1430575"/>
                  <a:gd name="connsiteY4" fmla="*/ 1485900 h 2832100"/>
                  <a:gd name="connsiteX0" fmla="*/ 1064404 w 2194704"/>
                  <a:gd name="connsiteY0" fmla="*/ 1486802 h 2835536"/>
                  <a:gd name="connsiteX1" fmla="*/ 1254904 w 2194704"/>
                  <a:gd name="connsiteY1" fmla="*/ 902 h 2835536"/>
                  <a:gd name="connsiteX2" fmla="*/ 2194704 w 2194704"/>
                  <a:gd name="connsiteY2" fmla="*/ 1702702 h 2835536"/>
                  <a:gd name="connsiteX3" fmla="*/ 23004 w 2194704"/>
                  <a:gd name="connsiteY3" fmla="*/ 2833002 h 2835536"/>
                  <a:gd name="connsiteX4" fmla="*/ 1064404 w 2194704"/>
                  <a:gd name="connsiteY4" fmla="*/ 1486802 h 2835536"/>
                  <a:gd name="connsiteX0" fmla="*/ 1064404 w 2217190"/>
                  <a:gd name="connsiteY0" fmla="*/ 1486802 h 2835536"/>
                  <a:gd name="connsiteX1" fmla="*/ 1254904 w 2217190"/>
                  <a:gd name="connsiteY1" fmla="*/ 902 h 2835536"/>
                  <a:gd name="connsiteX2" fmla="*/ 2194704 w 2217190"/>
                  <a:gd name="connsiteY2" fmla="*/ 1702702 h 2835536"/>
                  <a:gd name="connsiteX3" fmla="*/ 23004 w 2217190"/>
                  <a:gd name="connsiteY3" fmla="*/ 2833002 h 2835536"/>
                  <a:gd name="connsiteX4" fmla="*/ 1064404 w 2217190"/>
                  <a:gd name="connsiteY4" fmla="*/ 1486802 h 2835536"/>
                  <a:gd name="connsiteX0" fmla="*/ 1064404 w 2217190"/>
                  <a:gd name="connsiteY0" fmla="*/ 1486802 h 2961851"/>
                  <a:gd name="connsiteX1" fmla="*/ 1254904 w 2217190"/>
                  <a:gd name="connsiteY1" fmla="*/ 902 h 2961851"/>
                  <a:gd name="connsiteX2" fmla="*/ 2194704 w 2217190"/>
                  <a:gd name="connsiteY2" fmla="*/ 1702702 h 2961851"/>
                  <a:gd name="connsiteX3" fmla="*/ 23004 w 2217190"/>
                  <a:gd name="connsiteY3" fmla="*/ 2833002 h 2961851"/>
                  <a:gd name="connsiteX4" fmla="*/ 1064404 w 2217190"/>
                  <a:gd name="connsiteY4" fmla="*/ 1486802 h 2961851"/>
                  <a:gd name="connsiteX0" fmla="*/ 1100489 w 2215045"/>
                  <a:gd name="connsiteY0" fmla="*/ 2257028 h 2916473"/>
                  <a:gd name="connsiteX1" fmla="*/ 1252889 w 2215045"/>
                  <a:gd name="connsiteY1" fmla="*/ 9128 h 2916473"/>
                  <a:gd name="connsiteX2" fmla="*/ 2192689 w 2215045"/>
                  <a:gd name="connsiteY2" fmla="*/ 1710928 h 2916473"/>
                  <a:gd name="connsiteX3" fmla="*/ 20989 w 2215045"/>
                  <a:gd name="connsiteY3" fmla="*/ 2841228 h 2916473"/>
                  <a:gd name="connsiteX4" fmla="*/ 1100489 w 2215045"/>
                  <a:gd name="connsiteY4" fmla="*/ 2257028 h 2916473"/>
                  <a:gd name="connsiteX0" fmla="*/ 950609 w 2065165"/>
                  <a:gd name="connsiteY0" fmla="*/ 2257028 h 2916473"/>
                  <a:gd name="connsiteX1" fmla="*/ 1103009 w 2065165"/>
                  <a:gd name="connsiteY1" fmla="*/ 9128 h 2916473"/>
                  <a:gd name="connsiteX2" fmla="*/ 2042809 w 2065165"/>
                  <a:gd name="connsiteY2" fmla="*/ 1710928 h 2916473"/>
                  <a:gd name="connsiteX3" fmla="*/ 23509 w 2065165"/>
                  <a:gd name="connsiteY3" fmla="*/ 2841228 h 2916473"/>
                  <a:gd name="connsiteX4" fmla="*/ 950609 w 2065165"/>
                  <a:gd name="connsiteY4" fmla="*/ 2257028 h 2916473"/>
                  <a:gd name="connsiteX0" fmla="*/ 838636 w 1953192"/>
                  <a:gd name="connsiteY0" fmla="*/ 2257028 h 2908880"/>
                  <a:gd name="connsiteX1" fmla="*/ 991036 w 1953192"/>
                  <a:gd name="connsiteY1" fmla="*/ 9128 h 2908880"/>
                  <a:gd name="connsiteX2" fmla="*/ 1930836 w 1953192"/>
                  <a:gd name="connsiteY2" fmla="*/ 1710928 h 2908880"/>
                  <a:gd name="connsiteX3" fmla="*/ 25836 w 1953192"/>
                  <a:gd name="connsiteY3" fmla="*/ 2828528 h 2908880"/>
                  <a:gd name="connsiteX4" fmla="*/ 838636 w 1953192"/>
                  <a:gd name="connsiteY4" fmla="*/ 2257028 h 2908880"/>
                  <a:gd name="connsiteX0" fmla="*/ 1012988 w 2127544"/>
                  <a:gd name="connsiteY0" fmla="*/ 2257028 h 2924160"/>
                  <a:gd name="connsiteX1" fmla="*/ 1165388 w 2127544"/>
                  <a:gd name="connsiteY1" fmla="*/ 9128 h 2924160"/>
                  <a:gd name="connsiteX2" fmla="*/ 2105188 w 2127544"/>
                  <a:gd name="connsiteY2" fmla="*/ 1710928 h 2924160"/>
                  <a:gd name="connsiteX3" fmla="*/ 22388 w 2127544"/>
                  <a:gd name="connsiteY3" fmla="*/ 2853928 h 2924160"/>
                  <a:gd name="connsiteX4" fmla="*/ 1012988 w 2127544"/>
                  <a:gd name="connsiteY4" fmla="*/ 2257028 h 2924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7544" h="2924160">
                    <a:moveTo>
                      <a:pt x="1012988" y="2257028"/>
                    </a:moveTo>
                    <a:cubicBezTo>
                      <a:pt x="1203488" y="1782895"/>
                      <a:pt x="983355" y="100145"/>
                      <a:pt x="1165388" y="9128"/>
                    </a:cubicBezTo>
                    <a:cubicBezTo>
                      <a:pt x="1347421" y="-81889"/>
                      <a:pt x="2282988" y="509288"/>
                      <a:pt x="2105188" y="1710928"/>
                    </a:cubicBezTo>
                    <a:cubicBezTo>
                      <a:pt x="1546388" y="3484068"/>
                      <a:pt x="204421" y="2762911"/>
                      <a:pt x="22388" y="2853928"/>
                    </a:cubicBezTo>
                    <a:cubicBezTo>
                      <a:pt x="-159645" y="2944945"/>
                      <a:pt x="822488" y="2731161"/>
                      <a:pt x="1012988" y="2257028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06" name="Oval 4">
                <a:extLst>
                  <a:ext uri="{FF2B5EF4-FFF2-40B4-BE49-F238E27FC236}">
                    <a16:creationId xmlns="" xmlns:a16="http://schemas.microsoft.com/office/drawing/2014/main" id="{92EB40C9-93F7-439B-9A0C-A687EA8DBE36}"/>
                  </a:ext>
                </a:extLst>
              </p:cNvPr>
              <p:cNvSpPr/>
              <p:nvPr/>
            </p:nvSpPr>
            <p:spPr>
              <a:xfrm>
                <a:off x="2816776" y="1121159"/>
                <a:ext cx="1453381" cy="3081870"/>
              </a:xfrm>
              <a:custGeom>
                <a:avLst/>
                <a:gdLst>
                  <a:gd name="connsiteX0" fmla="*/ 0 w 1295400"/>
                  <a:gd name="connsiteY0" fmla="*/ 1485900 h 2971800"/>
                  <a:gd name="connsiteX1" fmla="*/ 647700 w 1295400"/>
                  <a:gd name="connsiteY1" fmla="*/ 0 h 2971800"/>
                  <a:gd name="connsiteX2" fmla="*/ 1295400 w 1295400"/>
                  <a:gd name="connsiteY2" fmla="*/ 1485900 h 2971800"/>
                  <a:gd name="connsiteX3" fmla="*/ 647700 w 1295400"/>
                  <a:gd name="connsiteY3" fmla="*/ 2971800 h 2971800"/>
                  <a:gd name="connsiteX4" fmla="*/ 0 w 1295400"/>
                  <a:gd name="connsiteY4" fmla="*/ 1485900 h 2971800"/>
                  <a:gd name="connsiteX0" fmla="*/ 12107 w 1373296"/>
                  <a:gd name="connsiteY0" fmla="*/ 1485900 h 2971800"/>
                  <a:gd name="connsiteX1" fmla="*/ 1167807 w 1373296"/>
                  <a:gd name="connsiteY1" fmla="*/ 0 h 2971800"/>
                  <a:gd name="connsiteX2" fmla="*/ 1307507 w 1373296"/>
                  <a:gd name="connsiteY2" fmla="*/ 1485900 h 2971800"/>
                  <a:gd name="connsiteX3" fmla="*/ 659807 w 1373296"/>
                  <a:gd name="connsiteY3" fmla="*/ 2971800 h 2971800"/>
                  <a:gd name="connsiteX4" fmla="*/ 12107 w 1373296"/>
                  <a:gd name="connsiteY4" fmla="*/ 1485900 h 2971800"/>
                  <a:gd name="connsiteX0" fmla="*/ 12107 w 1676408"/>
                  <a:gd name="connsiteY0" fmla="*/ 1566651 h 3052551"/>
                  <a:gd name="connsiteX1" fmla="*/ 1167807 w 1676408"/>
                  <a:gd name="connsiteY1" fmla="*/ 80751 h 3052551"/>
                  <a:gd name="connsiteX2" fmla="*/ 1307507 w 1676408"/>
                  <a:gd name="connsiteY2" fmla="*/ 1566651 h 3052551"/>
                  <a:gd name="connsiteX3" fmla="*/ 659807 w 1676408"/>
                  <a:gd name="connsiteY3" fmla="*/ 3052551 h 3052551"/>
                  <a:gd name="connsiteX4" fmla="*/ 12107 w 1676408"/>
                  <a:gd name="connsiteY4" fmla="*/ 1566651 h 3052551"/>
                  <a:gd name="connsiteX0" fmla="*/ 5477 w 1669778"/>
                  <a:gd name="connsiteY0" fmla="*/ 1566651 h 3116051"/>
                  <a:gd name="connsiteX1" fmla="*/ 1161177 w 1669778"/>
                  <a:gd name="connsiteY1" fmla="*/ 80751 h 3116051"/>
                  <a:gd name="connsiteX2" fmla="*/ 1300877 w 1669778"/>
                  <a:gd name="connsiteY2" fmla="*/ 1566651 h 3116051"/>
                  <a:gd name="connsiteX3" fmla="*/ 1389777 w 1669778"/>
                  <a:gd name="connsiteY3" fmla="*/ 3116051 h 3116051"/>
                  <a:gd name="connsiteX4" fmla="*/ 5477 w 1669778"/>
                  <a:gd name="connsiteY4" fmla="*/ 1566651 h 3116051"/>
                  <a:gd name="connsiteX0" fmla="*/ 5477 w 1876648"/>
                  <a:gd name="connsiteY0" fmla="*/ 1566651 h 3141399"/>
                  <a:gd name="connsiteX1" fmla="*/ 1161177 w 1876648"/>
                  <a:gd name="connsiteY1" fmla="*/ 80751 h 3141399"/>
                  <a:gd name="connsiteX2" fmla="*/ 1300877 w 1876648"/>
                  <a:gd name="connsiteY2" fmla="*/ 1566651 h 3141399"/>
                  <a:gd name="connsiteX3" fmla="*/ 1389777 w 1876648"/>
                  <a:gd name="connsiteY3" fmla="*/ 3116051 h 3141399"/>
                  <a:gd name="connsiteX4" fmla="*/ 5477 w 1876648"/>
                  <a:gd name="connsiteY4" fmla="*/ 1566651 h 3141399"/>
                  <a:gd name="connsiteX0" fmla="*/ 1039 w 1419639"/>
                  <a:gd name="connsiteY0" fmla="*/ 1486631 h 3037293"/>
                  <a:gd name="connsiteX1" fmla="*/ 1156739 w 1419639"/>
                  <a:gd name="connsiteY1" fmla="*/ 731 h 3037293"/>
                  <a:gd name="connsiteX2" fmla="*/ 1029739 w 1419639"/>
                  <a:gd name="connsiteY2" fmla="*/ 1677131 h 3037293"/>
                  <a:gd name="connsiteX3" fmla="*/ 1385339 w 1419639"/>
                  <a:gd name="connsiteY3" fmla="*/ 3036031 h 3037293"/>
                  <a:gd name="connsiteX4" fmla="*/ 1039 w 1419639"/>
                  <a:gd name="connsiteY4" fmla="*/ 1486631 h 3037293"/>
                  <a:gd name="connsiteX0" fmla="*/ 6694 w 1425294"/>
                  <a:gd name="connsiteY0" fmla="*/ 1487678 h 3038340"/>
                  <a:gd name="connsiteX1" fmla="*/ 1162394 w 1425294"/>
                  <a:gd name="connsiteY1" fmla="*/ 1778 h 3038340"/>
                  <a:gd name="connsiteX2" fmla="*/ 1035394 w 1425294"/>
                  <a:gd name="connsiteY2" fmla="*/ 1678178 h 3038340"/>
                  <a:gd name="connsiteX3" fmla="*/ 1390994 w 1425294"/>
                  <a:gd name="connsiteY3" fmla="*/ 3037078 h 3038340"/>
                  <a:gd name="connsiteX4" fmla="*/ 6694 w 1425294"/>
                  <a:gd name="connsiteY4" fmla="*/ 1487678 h 3038340"/>
                  <a:gd name="connsiteX0" fmla="*/ 99 w 1418699"/>
                  <a:gd name="connsiteY0" fmla="*/ 1488194 h 3038856"/>
                  <a:gd name="connsiteX1" fmla="*/ 1155799 w 1418699"/>
                  <a:gd name="connsiteY1" fmla="*/ 2294 h 3038856"/>
                  <a:gd name="connsiteX2" fmla="*/ 1028799 w 1418699"/>
                  <a:gd name="connsiteY2" fmla="*/ 1678694 h 3038856"/>
                  <a:gd name="connsiteX3" fmla="*/ 1384399 w 1418699"/>
                  <a:gd name="connsiteY3" fmla="*/ 3037594 h 3038856"/>
                  <a:gd name="connsiteX4" fmla="*/ 99 w 1418699"/>
                  <a:gd name="connsiteY4" fmla="*/ 1488194 h 3038856"/>
                  <a:gd name="connsiteX0" fmla="*/ 99 w 1418699"/>
                  <a:gd name="connsiteY0" fmla="*/ 1547229 h 3097891"/>
                  <a:gd name="connsiteX1" fmla="*/ 1155799 w 1418699"/>
                  <a:gd name="connsiteY1" fmla="*/ 61329 h 3097891"/>
                  <a:gd name="connsiteX2" fmla="*/ 1028799 w 1418699"/>
                  <a:gd name="connsiteY2" fmla="*/ 1737729 h 3097891"/>
                  <a:gd name="connsiteX3" fmla="*/ 1384399 w 1418699"/>
                  <a:gd name="connsiteY3" fmla="*/ 3096629 h 3097891"/>
                  <a:gd name="connsiteX4" fmla="*/ 99 w 1418699"/>
                  <a:gd name="connsiteY4" fmla="*/ 1547229 h 3097891"/>
                  <a:gd name="connsiteX0" fmla="*/ 1101 w 1407690"/>
                  <a:gd name="connsiteY0" fmla="*/ 1518517 h 3069179"/>
                  <a:gd name="connsiteX1" fmla="*/ 1156801 w 1407690"/>
                  <a:gd name="connsiteY1" fmla="*/ 32617 h 3069179"/>
                  <a:gd name="connsiteX2" fmla="*/ 1029801 w 1407690"/>
                  <a:gd name="connsiteY2" fmla="*/ 1709017 h 3069179"/>
                  <a:gd name="connsiteX3" fmla="*/ 1372701 w 1407690"/>
                  <a:gd name="connsiteY3" fmla="*/ 3067917 h 3069179"/>
                  <a:gd name="connsiteX4" fmla="*/ 1101 w 1407690"/>
                  <a:gd name="connsiteY4" fmla="*/ 1518517 h 3069179"/>
                  <a:gd name="connsiteX0" fmla="*/ 1101 w 1769024"/>
                  <a:gd name="connsiteY0" fmla="*/ 1518517 h 3100177"/>
                  <a:gd name="connsiteX1" fmla="*/ 1156801 w 1769024"/>
                  <a:gd name="connsiteY1" fmla="*/ 32617 h 3100177"/>
                  <a:gd name="connsiteX2" fmla="*/ 1029801 w 1769024"/>
                  <a:gd name="connsiteY2" fmla="*/ 1709017 h 3100177"/>
                  <a:gd name="connsiteX3" fmla="*/ 1372701 w 1769024"/>
                  <a:gd name="connsiteY3" fmla="*/ 3067917 h 3100177"/>
                  <a:gd name="connsiteX4" fmla="*/ 1101 w 1769024"/>
                  <a:gd name="connsiteY4" fmla="*/ 1518517 h 3100177"/>
                  <a:gd name="connsiteX0" fmla="*/ 13434 w 1781357"/>
                  <a:gd name="connsiteY0" fmla="*/ 1523308 h 3104968"/>
                  <a:gd name="connsiteX1" fmla="*/ 1169134 w 1781357"/>
                  <a:gd name="connsiteY1" fmla="*/ 37408 h 3104968"/>
                  <a:gd name="connsiteX2" fmla="*/ 1042134 w 1781357"/>
                  <a:gd name="connsiteY2" fmla="*/ 1713808 h 3104968"/>
                  <a:gd name="connsiteX3" fmla="*/ 1385034 w 1781357"/>
                  <a:gd name="connsiteY3" fmla="*/ 3072708 h 3104968"/>
                  <a:gd name="connsiteX4" fmla="*/ 13434 w 1781357"/>
                  <a:gd name="connsiteY4" fmla="*/ 1523308 h 3104968"/>
                  <a:gd name="connsiteX0" fmla="*/ 13434 w 1781357"/>
                  <a:gd name="connsiteY0" fmla="*/ 1525210 h 3106870"/>
                  <a:gd name="connsiteX1" fmla="*/ 1169134 w 1781357"/>
                  <a:gd name="connsiteY1" fmla="*/ 39310 h 3106870"/>
                  <a:gd name="connsiteX2" fmla="*/ 1042134 w 1781357"/>
                  <a:gd name="connsiteY2" fmla="*/ 1715710 h 3106870"/>
                  <a:gd name="connsiteX3" fmla="*/ 1385034 w 1781357"/>
                  <a:gd name="connsiteY3" fmla="*/ 3074610 h 3106870"/>
                  <a:gd name="connsiteX4" fmla="*/ 13434 w 1781357"/>
                  <a:gd name="connsiteY4" fmla="*/ 1525210 h 3106870"/>
                  <a:gd name="connsiteX0" fmla="*/ 5828 w 1773751"/>
                  <a:gd name="connsiteY0" fmla="*/ 1522949 h 3104609"/>
                  <a:gd name="connsiteX1" fmla="*/ 1161528 w 1773751"/>
                  <a:gd name="connsiteY1" fmla="*/ 37049 h 3104609"/>
                  <a:gd name="connsiteX2" fmla="*/ 1034528 w 1773751"/>
                  <a:gd name="connsiteY2" fmla="*/ 1713449 h 3104609"/>
                  <a:gd name="connsiteX3" fmla="*/ 1377428 w 1773751"/>
                  <a:gd name="connsiteY3" fmla="*/ 3072349 h 3104609"/>
                  <a:gd name="connsiteX4" fmla="*/ 5828 w 1773751"/>
                  <a:gd name="connsiteY4" fmla="*/ 1522949 h 3104609"/>
                  <a:gd name="connsiteX0" fmla="*/ 3054 w 1770977"/>
                  <a:gd name="connsiteY0" fmla="*/ 1521907 h 3103567"/>
                  <a:gd name="connsiteX1" fmla="*/ 1158754 w 1770977"/>
                  <a:gd name="connsiteY1" fmla="*/ 36007 h 3103567"/>
                  <a:gd name="connsiteX2" fmla="*/ 1031754 w 1770977"/>
                  <a:gd name="connsiteY2" fmla="*/ 1712407 h 3103567"/>
                  <a:gd name="connsiteX3" fmla="*/ 1374654 w 1770977"/>
                  <a:gd name="connsiteY3" fmla="*/ 3071307 h 3103567"/>
                  <a:gd name="connsiteX4" fmla="*/ 3054 w 1770977"/>
                  <a:gd name="connsiteY4" fmla="*/ 1521907 h 3103567"/>
                  <a:gd name="connsiteX0" fmla="*/ 2529 w 1394032"/>
                  <a:gd name="connsiteY0" fmla="*/ 1489306 h 3040354"/>
                  <a:gd name="connsiteX1" fmla="*/ 1158229 w 1394032"/>
                  <a:gd name="connsiteY1" fmla="*/ 3406 h 3040354"/>
                  <a:gd name="connsiteX2" fmla="*/ 853429 w 1394032"/>
                  <a:gd name="connsiteY2" fmla="*/ 1209906 h 3040354"/>
                  <a:gd name="connsiteX3" fmla="*/ 1374129 w 1394032"/>
                  <a:gd name="connsiteY3" fmla="*/ 3038706 h 3040354"/>
                  <a:gd name="connsiteX4" fmla="*/ 2529 w 1394032"/>
                  <a:gd name="connsiteY4" fmla="*/ 1489306 h 3040354"/>
                  <a:gd name="connsiteX0" fmla="*/ 2529 w 1393110"/>
                  <a:gd name="connsiteY0" fmla="*/ 1489306 h 3040354"/>
                  <a:gd name="connsiteX1" fmla="*/ 1158229 w 1393110"/>
                  <a:gd name="connsiteY1" fmla="*/ 3406 h 3040354"/>
                  <a:gd name="connsiteX2" fmla="*/ 853429 w 1393110"/>
                  <a:gd name="connsiteY2" fmla="*/ 1209906 h 3040354"/>
                  <a:gd name="connsiteX3" fmla="*/ 1374129 w 1393110"/>
                  <a:gd name="connsiteY3" fmla="*/ 3038706 h 3040354"/>
                  <a:gd name="connsiteX4" fmla="*/ 2529 w 1393110"/>
                  <a:gd name="connsiteY4" fmla="*/ 1489306 h 3040354"/>
                  <a:gd name="connsiteX0" fmla="*/ 2529 w 1393110"/>
                  <a:gd name="connsiteY0" fmla="*/ 1488854 h 3039902"/>
                  <a:gd name="connsiteX1" fmla="*/ 1158229 w 1393110"/>
                  <a:gd name="connsiteY1" fmla="*/ 2954 h 3039902"/>
                  <a:gd name="connsiteX2" fmla="*/ 853429 w 1393110"/>
                  <a:gd name="connsiteY2" fmla="*/ 1209454 h 3039902"/>
                  <a:gd name="connsiteX3" fmla="*/ 1374129 w 1393110"/>
                  <a:gd name="connsiteY3" fmla="*/ 3038254 h 3039902"/>
                  <a:gd name="connsiteX4" fmla="*/ 2529 w 1393110"/>
                  <a:gd name="connsiteY4" fmla="*/ 1488854 h 3039902"/>
                  <a:gd name="connsiteX0" fmla="*/ 3741 w 1394322"/>
                  <a:gd name="connsiteY0" fmla="*/ 1500078 h 3051126"/>
                  <a:gd name="connsiteX1" fmla="*/ 1159441 w 1394322"/>
                  <a:gd name="connsiteY1" fmla="*/ 14178 h 3051126"/>
                  <a:gd name="connsiteX2" fmla="*/ 854641 w 1394322"/>
                  <a:gd name="connsiteY2" fmla="*/ 1220678 h 3051126"/>
                  <a:gd name="connsiteX3" fmla="*/ 1375341 w 1394322"/>
                  <a:gd name="connsiteY3" fmla="*/ 3049478 h 3051126"/>
                  <a:gd name="connsiteX4" fmla="*/ 3741 w 1394322"/>
                  <a:gd name="connsiteY4" fmla="*/ 1500078 h 3051126"/>
                  <a:gd name="connsiteX0" fmla="*/ 2427 w 1393008"/>
                  <a:gd name="connsiteY0" fmla="*/ 1508036 h 3060253"/>
                  <a:gd name="connsiteX1" fmla="*/ 1158127 w 1393008"/>
                  <a:gd name="connsiteY1" fmla="*/ 22136 h 3060253"/>
                  <a:gd name="connsiteX2" fmla="*/ 853327 w 1393008"/>
                  <a:gd name="connsiteY2" fmla="*/ 1228636 h 3060253"/>
                  <a:gd name="connsiteX3" fmla="*/ 1374027 w 1393008"/>
                  <a:gd name="connsiteY3" fmla="*/ 3057436 h 3060253"/>
                  <a:gd name="connsiteX4" fmla="*/ 2427 w 1393008"/>
                  <a:gd name="connsiteY4" fmla="*/ 1508036 h 3060253"/>
                  <a:gd name="connsiteX0" fmla="*/ 2427 w 1452699"/>
                  <a:gd name="connsiteY0" fmla="*/ 1508036 h 3081901"/>
                  <a:gd name="connsiteX1" fmla="*/ 1158127 w 1452699"/>
                  <a:gd name="connsiteY1" fmla="*/ 22136 h 3081901"/>
                  <a:gd name="connsiteX2" fmla="*/ 853327 w 1452699"/>
                  <a:gd name="connsiteY2" fmla="*/ 1228636 h 3081901"/>
                  <a:gd name="connsiteX3" fmla="*/ 1374027 w 1452699"/>
                  <a:gd name="connsiteY3" fmla="*/ 3057436 h 3081901"/>
                  <a:gd name="connsiteX4" fmla="*/ 2427 w 1452699"/>
                  <a:gd name="connsiteY4" fmla="*/ 1508036 h 3081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2699" h="3081901">
                    <a:moveTo>
                      <a:pt x="2427" y="1508036"/>
                    </a:moveTo>
                    <a:cubicBezTo>
                      <a:pt x="-46256" y="443353"/>
                      <a:pt x="648010" y="-121797"/>
                      <a:pt x="1158127" y="22136"/>
                    </a:cubicBezTo>
                    <a:cubicBezTo>
                      <a:pt x="1668244" y="166069"/>
                      <a:pt x="726327" y="484196"/>
                      <a:pt x="853327" y="1228636"/>
                    </a:cubicBezTo>
                    <a:cubicBezTo>
                      <a:pt x="815227" y="2354076"/>
                      <a:pt x="1719044" y="2896569"/>
                      <a:pt x="1374027" y="3057436"/>
                    </a:cubicBezTo>
                    <a:cubicBezTo>
                      <a:pt x="1029010" y="3218303"/>
                      <a:pt x="51110" y="2572719"/>
                      <a:pt x="2427" y="1508036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10" name="Isosceles Triangle 7">
              <a:extLst>
                <a:ext uri="{FF2B5EF4-FFF2-40B4-BE49-F238E27FC236}">
                  <a16:creationId xmlns="" xmlns:a16="http://schemas.microsoft.com/office/drawing/2014/main" id="{13E99514-DB61-4B1F-B4F5-E6AA06D7D949}"/>
                </a:ext>
              </a:extLst>
            </p:cNvPr>
            <p:cNvSpPr/>
            <p:nvPr/>
          </p:nvSpPr>
          <p:spPr bwMode="auto">
            <a:xfrm rot="10800000">
              <a:off x="5562600" y="2362200"/>
              <a:ext cx="1727200" cy="1744662"/>
            </a:xfrm>
            <a:custGeom>
              <a:avLst/>
              <a:gdLst>
                <a:gd name="connsiteX0" fmla="*/ 0 w 2651760"/>
                <a:gd name="connsiteY0" fmla="*/ 2286000 h 2286000"/>
                <a:gd name="connsiteX1" fmla="*/ 1325880 w 2651760"/>
                <a:gd name="connsiteY1" fmla="*/ 0 h 2286000"/>
                <a:gd name="connsiteX2" fmla="*/ 2651760 w 2651760"/>
                <a:gd name="connsiteY2" fmla="*/ 2286000 h 2286000"/>
                <a:gd name="connsiteX3" fmla="*/ 0 w 2651760"/>
                <a:gd name="connsiteY3" fmla="*/ 2286000 h 2286000"/>
                <a:gd name="connsiteX0" fmla="*/ 0 w 2651760"/>
                <a:gd name="connsiteY0" fmla="*/ 2286000 h 2652888"/>
                <a:gd name="connsiteX1" fmla="*/ 1325880 w 2651760"/>
                <a:gd name="connsiteY1" fmla="*/ 0 h 2652888"/>
                <a:gd name="connsiteX2" fmla="*/ 2651760 w 2651760"/>
                <a:gd name="connsiteY2" fmla="*/ 2286000 h 2652888"/>
                <a:gd name="connsiteX3" fmla="*/ 0 w 2651760"/>
                <a:gd name="connsiteY3" fmla="*/ 2286000 h 2652888"/>
                <a:gd name="connsiteX0" fmla="*/ 0 w 2680094"/>
                <a:gd name="connsiteY0" fmla="*/ 2286000 h 2652888"/>
                <a:gd name="connsiteX1" fmla="*/ 1325880 w 2680094"/>
                <a:gd name="connsiteY1" fmla="*/ 0 h 2652888"/>
                <a:gd name="connsiteX2" fmla="*/ 2651760 w 2680094"/>
                <a:gd name="connsiteY2" fmla="*/ 2286000 h 2652888"/>
                <a:gd name="connsiteX3" fmla="*/ 0 w 2680094"/>
                <a:gd name="connsiteY3" fmla="*/ 2286000 h 2652888"/>
                <a:gd name="connsiteX0" fmla="*/ 0 w 2680094"/>
                <a:gd name="connsiteY0" fmla="*/ 2286000 h 2831572"/>
                <a:gd name="connsiteX1" fmla="*/ 1325880 w 2680094"/>
                <a:gd name="connsiteY1" fmla="*/ 0 h 2831572"/>
                <a:gd name="connsiteX2" fmla="*/ 2651760 w 2680094"/>
                <a:gd name="connsiteY2" fmla="*/ 2286000 h 2831572"/>
                <a:gd name="connsiteX3" fmla="*/ 0 w 2680094"/>
                <a:gd name="connsiteY3" fmla="*/ 2286000 h 2831572"/>
                <a:gd name="connsiteX0" fmla="*/ 50029 w 2730123"/>
                <a:gd name="connsiteY0" fmla="*/ 2286000 h 2831572"/>
                <a:gd name="connsiteX1" fmla="*/ 1375909 w 2730123"/>
                <a:gd name="connsiteY1" fmla="*/ 0 h 2831572"/>
                <a:gd name="connsiteX2" fmla="*/ 2701789 w 2730123"/>
                <a:gd name="connsiteY2" fmla="*/ 2286000 h 2831572"/>
                <a:gd name="connsiteX3" fmla="*/ 50029 w 2730123"/>
                <a:gd name="connsiteY3" fmla="*/ 2286000 h 2831572"/>
                <a:gd name="connsiteX0" fmla="*/ 50029 w 2726744"/>
                <a:gd name="connsiteY0" fmla="*/ 2286000 h 2831572"/>
                <a:gd name="connsiteX1" fmla="*/ 1375909 w 2726744"/>
                <a:gd name="connsiteY1" fmla="*/ 0 h 2831572"/>
                <a:gd name="connsiteX2" fmla="*/ 2701789 w 2726744"/>
                <a:gd name="connsiteY2" fmla="*/ 2286000 h 2831572"/>
                <a:gd name="connsiteX3" fmla="*/ 50029 w 2726744"/>
                <a:gd name="connsiteY3" fmla="*/ 2286000 h 2831572"/>
                <a:gd name="connsiteX0" fmla="*/ 44016 w 2720731"/>
                <a:gd name="connsiteY0" fmla="*/ 2286000 h 2831572"/>
                <a:gd name="connsiteX1" fmla="*/ 1369896 w 2720731"/>
                <a:gd name="connsiteY1" fmla="*/ 0 h 2831572"/>
                <a:gd name="connsiteX2" fmla="*/ 2695776 w 2720731"/>
                <a:gd name="connsiteY2" fmla="*/ 2286000 h 2831572"/>
                <a:gd name="connsiteX3" fmla="*/ 44016 w 2720731"/>
                <a:gd name="connsiteY3" fmla="*/ 2286000 h 2831572"/>
                <a:gd name="connsiteX0" fmla="*/ 45075 w 2721148"/>
                <a:gd name="connsiteY0" fmla="*/ 2489200 h 3034772"/>
                <a:gd name="connsiteX1" fmla="*/ 1332855 w 2721148"/>
                <a:gd name="connsiteY1" fmla="*/ 0 h 3034772"/>
                <a:gd name="connsiteX2" fmla="*/ 2696835 w 2721148"/>
                <a:gd name="connsiteY2" fmla="*/ 2489200 h 3034772"/>
                <a:gd name="connsiteX3" fmla="*/ 45075 w 2721148"/>
                <a:gd name="connsiteY3" fmla="*/ 2489200 h 3034772"/>
                <a:gd name="connsiteX0" fmla="*/ 44716 w 2733489"/>
                <a:gd name="connsiteY0" fmla="*/ 2527300 h 3052213"/>
                <a:gd name="connsiteX1" fmla="*/ 1345196 w 2733489"/>
                <a:gd name="connsiteY1" fmla="*/ 0 h 3052213"/>
                <a:gd name="connsiteX2" fmla="*/ 2709176 w 2733489"/>
                <a:gd name="connsiteY2" fmla="*/ 2489200 h 3052213"/>
                <a:gd name="connsiteX3" fmla="*/ 44716 w 2733489"/>
                <a:gd name="connsiteY3" fmla="*/ 2527300 h 3052213"/>
                <a:gd name="connsiteX0" fmla="*/ 49004 w 2598077"/>
                <a:gd name="connsiteY0" fmla="*/ 2540000 h 3058190"/>
                <a:gd name="connsiteX1" fmla="*/ 1209784 w 2598077"/>
                <a:gd name="connsiteY1" fmla="*/ 0 h 3058190"/>
                <a:gd name="connsiteX2" fmla="*/ 2573764 w 2598077"/>
                <a:gd name="connsiteY2" fmla="*/ 2489200 h 3058190"/>
                <a:gd name="connsiteX3" fmla="*/ 49004 w 2598077"/>
                <a:gd name="connsiteY3" fmla="*/ 2540000 h 3058190"/>
                <a:gd name="connsiteX0" fmla="*/ 49004 w 2598077"/>
                <a:gd name="connsiteY0" fmla="*/ 2540000 h 3062793"/>
                <a:gd name="connsiteX1" fmla="*/ 1209784 w 2598077"/>
                <a:gd name="connsiteY1" fmla="*/ 0 h 3062793"/>
                <a:gd name="connsiteX2" fmla="*/ 2573764 w 2598077"/>
                <a:gd name="connsiteY2" fmla="*/ 2489200 h 3062793"/>
                <a:gd name="connsiteX3" fmla="*/ 49004 w 2598077"/>
                <a:gd name="connsiteY3" fmla="*/ 2540000 h 3062793"/>
                <a:gd name="connsiteX0" fmla="*/ 49004 w 2598077"/>
                <a:gd name="connsiteY0" fmla="*/ 2540000 h 3067704"/>
                <a:gd name="connsiteX1" fmla="*/ 1209784 w 2598077"/>
                <a:gd name="connsiteY1" fmla="*/ 0 h 3067704"/>
                <a:gd name="connsiteX2" fmla="*/ 2573764 w 2598077"/>
                <a:gd name="connsiteY2" fmla="*/ 2489200 h 3067704"/>
                <a:gd name="connsiteX3" fmla="*/ 49004 w 2598077"/>
                <a:gd name="connsiteY3" fmla="*/ 2540000 h 3067704"/>
                <a:gd name="connsiteX0" fmla="*/ 49004 w 2605885"/>
                <a:gd name="connsiteY0" fmla="*/ 2540000 h 3067704"/>
                <a:gd name="connsiteX1" fmla="*/ 1209784 w 2605885"/>
                <a:gd name="connsiteY1" fmla="*/ 0 h 3067704"/>
                <a:gd name="connsiteX2" fmla="*/ 2573764 w 2605885"/>
                <a:gd name="connsiteY2" fmla="*/ 2489200 h 3067704"/>
                <a:gd name="connsiteX3" fmla="*/ 49004 w 2605885"/>
                <a:gd name="connsiteY3" fmla="*/ 2540000 h 3067704"/>
                <a:gd name="connsiteX0" fmla="*/ 49004 w 2605885"/>
                <a:gd name="connsiteY0" fmla="*/ 2540000 h 3067704"/>
                <a:gd name="connsiteX1" fmla="*/ 1209784 w 2605885"/>
                <a:gd name="connsiteY1" fmla="*/ 0 h 3067704"/>
                <a:gd name="connsiteX2" fmla="*/ 2573764 w 2605885"/>
                <a:gd name="connsiteY2" fmla="*/ 2489200 h 3067704"/>
                <a:gd name="connsiteX3" fmla="*/ 49004 w 2605885"/>
                <a:gd name="connsiteY3" fmla="*/ 2540000 h 3067704"/>
                <a:gd name="connsiteX0" fmla="*/ 49004 w 2603197"/>
                <a:gd name="connsiteY0" fmla="*/ 2540000 h 3067704"/>
                <a:gd name="connsiteX1" fmla="*/ 1209784 w 2603197"/>
                <a:gd name="connsiteY1" fmla="*/ 0 h 3067704"/>
                <a:gd name="connsiteX2" fmla="*/ 2573764 w 2603197"/>
                <a:gd name="connsiteY2" fmla="*/ 2489200 h 3067704"/>
                <a:gd name="connsiteX3" fmla="*/ 49004 w 2603197"/>
                <a:gd name="connsiteY3" fmla="*/ 2540000 h 3067704"/>
                <a:gd name="connsiteX0" fmla="*/ 49004 w 2605500"/>
                <a:gd name="connsiteY0" fmla="*/ 2549994 h 3077698"/>
                <a:gd name="connsiteX1" fmla="*/ 1209784 w 2605500"/>
                <a:gd name="connsiteY1" fmla="*/ 9994 h 3077698"/>
                <a:gd name="connsiteX2" fmla="*/ 2573764 w 2605500"/>
                <a:gd name="connsiteY2" fmla="*/ 2499194 h 3077698"/>
                <a:gd name="connsiteX3" fmla="*/ 49004 w 2605500"/>
                <a:gd name="connsiteY3" fmla="*/ 2549994 h 3077698"/>
                <a:gd name="connsiteX0" fmla="*/ 49836 w 2606332"/>
                <a:gd name="connsiteY0" fmla="*/ 2554053 h 3081757"/>
                <a:gd name="connsiteX1" fmla="*/ 1210616 w 2606332"/>
                <a:gd name="connsiteY1" fmla="*/ 14053 h 3081757"/>
                <a:gd name="connsiteX2" fmla="*/ 2574596 w 2606332"/>
                <a:gd name="connsiteY2" fmla="*/ 2503253 h 3081757"/>
                <a:gd name="connsiteX3" fmla="*/ 49836 w 2606332"/>
                <a:gd name="connsiteY3" fmla="*/ 2554053 h 308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6332" h="3081757">
                  <a:moveTo>
                    <a:pt x="49836" y="2554053"/>
                  </a:moveTo>
                  <a:cubicBezTo>
                    <a:pt x="-257504" y="2134953"/>
                    <a:pt x="946456" y="-201847"/>
                    <a:pt x="1210616" y="14053"/>
                  </a:cubicBezTo>
                  <a:cubicBezTo>
                    <a:pt x="1589076" y="-163747"/>
                    <a:pt x="2818436" y="2084153"/>
                    <a:pt x="2574596" y="2503253"/>
                  </a:cubicBezTo>
                  <a:cubicBezTo>
                    <a:pt x="2262176" y="3341453"/>
                    <a:pt x="298756" y="3189053"/>
                    <a:pt x="49836" y="2554053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11" name="Group 15">
              <a:extLst>
                <a:ext uri="{FF2B5EF4-FFF2-40B4-BE49-F238E27FC236}">
                  <a16:creationId xmlns="" xmlns:a16="http://schemas.microsoft.com/office/drawing/2014/main" id="{8D53F5B4-A6A2-4227-8C6D-10849D8592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66849" y="2882581"/>
              <a:ext cx="1813020" cy="2732324"/>
              <a:chOff x="990600" y="3200399"/>
              <a:chExt cx="2006599" cy="3024153"/>
            </a:xfrm>
            <a:grpFill/>
          </p:grpSpPr>
          <p:sp>
            <p:nvSpPr>
              <p:cNvPr id="102" name="Rounded Rectangle 9">
                <a:extLst>
                  <a:ext uri="{FF2B5EF4-FFF2-40B4-BE49-F238E27FC236}">
                    <a16:creationId xmlns="" xmlns:a16="http://schemas.microsoft.com/office/drawing/2014/main" id="{832CDF1D-61F1-4CBF-A2BD-C06A65D2CBCE}"/>
                  </a:ext>
                </a:extLst>
              </p:cNvPr>
              <p:cNvSpPr/>
              <p:nvPr/>
            </p:nvSpPr>
            <p:spPr>
              <a:xfrm>
                <a:off x="990600" y="3200399"/>
                <a:ext cx="2006599" cy="3024153"/>
              </a:xfrm>
              <a:custGeom>
                <a:avLst/>
                <a:gdLst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1650993 w 1981200"/>
                  <a:gd name="connsiteY2" fmla="*/ 0 h 2986053"/>
                  <a:gd name="connsiteX3" fmla="*/ 1981200 w 1981200"/>
                  <a:gd name="connsiteY3" fmla="*/ 330207 h 2986053"/>
                  <a:gd name="connsiteX4" fmla="*/ 1981200 w 1981200"/>
                  <a:gd name="connsiteY4" fmla="*/ 2655846 h 2986053"/>
                  <a:gd name="connsiteX5" fmla="*/ 1650993 w 1981200"/>
                  <a:gd name="connsiteY5" fmla="*/ 2986053 h 2986053"/>
                  <a:gd name="connsiteX6" fmla="*/ 330207 w 1981200"/>
                  <a:gd name="connsiteY6" fmla="*/ 2986053 h 2986053"/>
                  <a:gd name="connsiteX7" fmla="*/ 0 w 1981200"/>
                  <a:gd name="connsiteY7" fmla="*/ 2655846 h 2986053"/>
                  <a:gd name="connsiteX8" fmla="*/ 0 w 1981200"/>
                  <a:gd name="connsiteY8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1981200 w 1981200"/>
                  <a:gd name="connsiteY2" fmla="*/ 330207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1981200 w 1981200"/>
                  <a:gd name="connsiteY2" fmla="*/ 2655846 h 2986053"/>
                  <a:gd name="connsiteX3" fmla="*/ 1650993 w 1981200"/>
                  <a:gd name="connsiteY3" fmla="*/ 2986053 h 2986053"/>
                  <a:gd name="connsiteX4" fmla="*/ 330207 w 1981200"/>
                  <a:gd name="connsiteY4" fmla="*/ 2986053 h 2986053"/>
                  <a:gd name="connsiteX5" fmla="*/ 0 w 1981200"/>
                  <a:gd name="connsiteY5" fmla="*/ 2655846 h 2986053"/>
                  <a:gd name="connsiteX6" fmla="*/ 0 w 1981200"/>
                  <a:gd name="connsiteY6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952500 w 1981200"/>
                  <a:gd name="connsiteY2" fmla="*/ 2033553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952500 w 1981200"/>
                  <a:gd name="connsiteY2" fmla="*/ 2033553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952500 w 1981200"/>
                  <a:gd name="connsiteY2" fmla="*/ 2033553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952500 w 1981200"/>
                  <a:gd name="connsiteY2" fmla="*/ 2033553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2006600"/>
                  <a:gd name="connsiteY0" fmla="*/ 533407 h 2986053"/>
                  <a:gd name="connsiteX1" fmla="*/ 355607 w 2006600"/>
                  <a:gd name="connsiteY1" fmla="*/ 0 h 2986053"/>
                  <a:gd name="connsiteX2" fmla="*/ 977900 w 2006600"/>
                  <a:gd name="connsiteY2" fmla="*/ 2033553 h 2986053"/>
                  <a:gd name="connsiteX3" fmla="*/ 2006600 w 2006600"/>
                  <a:gd name="connsiteY3" fmla="*/ 2655846 h 2986053"/>
                  <a:gd name="connsiteX4" fmla="*/ 1676393 w 2006600"/>
                  <a:gd name="connsiteY4" fmla="*/ 2986053 h 2986053"/>
                  <a:gd name="connsiteX5" fmla="*/ 355607 w 2006600"/>
                  <a:gd name="connsiteY5" fmla="*/ 2986053 h 2986053"/>
                  <a:gd name="connsiteX6" fmla="*/ 25400 w 2006600"/>
                  <a:gd name="connsiteY6" fmla="*/ 2655846 h 2986053"/>
                  <a:gd name="connsiteX7" fmla="*/ 0 w 2006600"/>
                  <a:gd name="connsiteY7" fmla="*/ 533407 h 2986053"/>
                  <a:gd name="connsiteX0" fmla="*/ 0 w 2006600"/>
                  <a:gd name="connsiteY0" fmla="*/ 533407 h 2986053"/>
                  <a:gd name="connsiteX1" fmla="*/ 355607 w 2006600"/>
                  <a:gd name="connsiteY1" fmla="*/ 0 h 2986053"/>
                  <a:gd name="connsiteX2" fmla="*/ 977900 w 2006600"/>
                  <a:gd name="connsiteY2" fmla="*/ 2033553 h 2986053"/>
                  <a:gd name="connsiteX3" fmla="*/ 2006600 w 2006600"/>
                  <a:gd name="connsiteY3" fmla="*/ 2655846 h 2986053"/>
                  <a:gd name="connsiteX4" fmla="*/ 1676393 w 2006600"/>
                  <a:gd name="connsiteY4" fmla="*/ 2986053 h 2986053"/>
                  <a:gd name="connsiteX5" fmla="*/ 355607 w 2006600"/>
                  <a:gd name="connsiteY5" fmla="*/ 2986053 h 2986053"/>
                  <a:gd name="connsiteX6" fmla="*/ 12700 w 2006600"/>
                  <a:gd name="connsiteY6" fmla="*/ 2503446 h 2986053"/>
                  <a:gd name="connsiteX7" fmla="*/ 0 w 2006600"/>
                  <a:gd name="connsiteY7" fmla="*/ 533407 h 29860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1079500 w 2006600"/>
                  <a:gd name="connsiteY2" fmla="*/ 1906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1092200 w 2006600"/>
                  <a:gd name="connsiteY2" fmla="*/ 18303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1079500 w 2006600"/>
                  <a:gd name="connsiteY2" fmla="*/ 17668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1079500 w 2006600"/>
                  <a:gd name="connsiteY2" fmla="*/ 1766853 h 3024153"/>
                  <a:gd name="connsiteX3" fmla="*/ 1409700 w 2006600"/>
                  <a:gd name="connsiteY3" fmla="*/ 2160553 h 3024153"/>
                  <a:gd name="connsiteX4" fmla="*/ 2006600 w 2006600"/>
                  <a:gd name="connsiteY4" fmla="*/ 2655846 h 3024153"/>
                  <a:gd name="connsiteX5" fmla="*/ 1676393 w 2006600"/>
                  <a:gd name="connsiteY5" fmla="*/ 2986053 h 3024153"/>
                  <a:gd name="connsiteX6" fmla="*/ 431807 w 2006600"/>
                  <a:gd name="connsiteY6" fmla="*/ 3024153 h 3024153"/>
                  <a:gd name="connsiteX7" fmla="*/ 12700 w 2006600"/>
                  <a:gd name="connsiteY7" fmla="*/ 2503446 h 3024153"/>
                  <a:gd name="connsiteX8" fmla="*/ 0 w 2006600"/>
                  <a:gd name="connsiteY8" fmla="*/ 533407 h 3024153"/>
                  <a:gd name="connsiteX0" fmla="*/ 0 w 2006600"/>
                  <a:gd name="connsiteY0" fmla="*/ 533407 h 3024153"/>
                  <a:gd name="connsiteX1" fmla="*/ 457207 w 2006600"/>
                  <a:gd name="connsiteY1" fmla="*/ 0 h 3024153"/>
                  <a:gd name="connsiteX2" fmla="*/ 1079500 w 2006600"/>
                  <a:gd name="connsiteY2" fmla="*/ 1766853 h 3024153"/>
                  <a:gd name="connsiteX3" fmla="*/ 1409700 w 2006600"/>
                  <a:gd name="connsiteY3" fmla="*/ 2160553 h 3024153"/>
                  <a:gd name="connsiteX4" fmla="*/ 2006600 w 2006600"/>
                  <a:gd name="connsiteY4" fmla="*/ 2655846 h 3024153"/>
                  <a:gd name="connsiteX5" fmla="*/ 1676393 w 2006600"/>
                  <a:gd name="connsiteY5" fmla="*/ 2986053 h 3024153"/>
                  <a:gd name="connsiteX6" fmla="*/ 431807 w 2006600"/>
                  <a:gd name="connsiteY6" fmla="*/ 3024153 h 3024153"/>
                  <a:gd name="connsiteX7" fmla="*/ 12700 w 2006600"/>
                  <a:gd name="connsiteY7" fmla="*/ 2503446 h 3024153"/>
                  <a:gd name="connsiteX8" fmla="*/ 0 w 2006600"/>
                  <a:gd name="connsiteY8" fmla="*/ 533407 h 3024153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079500 w 2006600"/>
                  <a:gd name="connsiteY2" fmla="*/ 1768076 h 3025376"/>
                  <a:gd name="connsiteX3" fmla="*/ 1409700 w 2006600"/>
                  <a:gd name="connsiteY3" fmla="*/ 21617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079500 w 2006600"/>
                  <a:gd name="connsiteY2" fmla="*/ 1768076 h 3025376"/>
                  <a:gd name="connsiteX3" fmla="*/ 1409700 w 2006600"/>
                  <a:gd name="connsiteY3" fmla="*/ 21617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143000 w 2006600"/>
                  <a:gd name="connsiteY2" fmla="*/ 1818876 h 3025376"/>
                  <a:gd name="connsiteX3" fmla="*/ 1409700 w 2006600"/>
                  <a:gd name="connsiteY3" fmla="*/ 21617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143000 w 2006600"/>
                  <a:gd name="connsiteY2" fmla="*/ 1818876 h 3025376"/>
                  <a:gd name="connsiteX3" fmla="*/ 1511300 w 2006600"/>
                  <a:gd name="connsiteY3" fmla="*/ 22125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143000 w 2006600"/>
                  <a:gd name="connsiteY2" fmla="*/ 1818876 h 3025376"/>
                  <a:gd name="connsiteX3" fmla="*/ 1511300 w 2006600"/>
                  <a:gd name="connsiteY3" fmla="*/ 22125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3407 h 3024153"/>
                  <a:gd name="connsiteX1" fmla="*/ 457207 w 2006600"/>
                  <a:gd name="connsiteY1" fmla="*/ 0 h 3024153"/>
                  <a:gd name="connsiteX2" fmla="*/ 1143000 w 2006600"/>
                  <a:gd name="connsiteY2" fmla="*/ 1817653 h 3024153"/>
                  <a:gd name="connsiteX3" fmla="*/ 1511300 w 2006600"/>
                  <a:gd name="connsiteY3" fmla="*/ 2211353 h 3024153"/>
                  <a:gd name="connsiteX4" fmla="*/ 2006600 w 2006600"/>
                  <a:gd name="connsiteY4" fmla="*/ 2655846 h 3024153"/>
                  <a:gd name="connsiteX5" fmla="*/ 1676393 w 2006600"/>
                  <a:gd name="connsiteY5" fmla="*/ 2986053 h 3024153"/>
                  <a:gd name="connsiteX6" fmla="*/ 431807 w 2006600"/>
                  <a:gd name="connsiteY6" fmla="*/ 3024153 h 3024153"/>
                  <a:gd name="connsiteX7" fmla="*/ 12700 w 2006600"/>
                  <a:gd name="connsiteY7" fmla="*/ 2503446 h 3024153"/>
                  <a:gd name="connsiteX8" fmla="*/ 0 w 2006600"/>
                  <a:gd name="connsiteY8" fmla="*/ 533407 h 3024153"/>
                  <a:gd name="connsiteX0" fmla="*/ 0 w 2006600"/>
                  <a:gd name="connsiteY0" fmla="*/ 533407 h 3024153"/>
                  <a:gd name="connsiteX1" fmla="*/ 457207 w 2006600"/>
                  <a:gd name="connsiteY1" fmla="*/ 0 h 3024153"/>
                  <a:gd name="connsiteX2" fmla="*/ 1143000 w 2006600"/>
                  <a:gd name="connsiteY2" fmla="*/ 1817653 h 3024153"/>
                  <a:gd name="connsiteX3" fmla="*/ 1511300 w 2006600"/>
                  <a:gd name="connsiteY3" fmla="*/ 2211353 h 3024153"/>
                  <a:gd name="connsiteX4" fmla="*/ 2006600 w 2006600"/>
                  <a:gd name="connsiteY4" fmla="*/ 2655846 h 3024153"/>
                  <a:gd name="connsiteX5" fmla="*/ 1676393 w 2006600"/>
                  <a:gd name="connsiteY5" fmla="*/ 2986053 h 3024153"/>
                  <a:gd name="connsiteX6" fmla="*/ 431807 w 2006600"/>
                  <a:gd name="connsiteY6" fmla="*/ 3024153 h 3024153"/>
                  <a:gd name="connsiteX7" fmla="*/ 12700 w 2006600"/>
                  <a:gd name="connsiteY7" fmla="*/ 2503446 h 3024153"/>
                  <a:gd name="connsiteX8" fmla="*/ 0 w 2006600"/>
                  <a:gd name="connsiteY8" fmla="*/ 533407 h 3024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6600" h="3024153">
                    <a:moveTo>
                      <a:pt x="0" y="533407"/>
                    </a:moveTo>
                    <a:cubicBezTo>
                      <a:pt x="0" y="351039"/>
                      <a:pt x="147839" y="38100"/>
                      <a:pt x="457207" y="0"/>
                    </a:cubicBezTo>
                    <a:cubicBezTo>
                      <a:pt x="1109138" y="174084"/>
                      <a:pt x="795869" y="1262569"/>
                      <a:pt x="1143000" y="1817653"/>
                    </a:cubicBezTo>
                    <a:cubicBezTo>
                      <a:pt x="1325032" y="2154462"/>
                      <a:pt x="1356783" y="2063188"/>
                      <a:pt x="1511300" y="2211353"/>
                    </a:cubicBezTo>
                    <a:cubicBezTo>
                      <a:pt x="1665817" y="2359518"/>
                      <a:pt x="1981201" y="2367979"/>
                      <a:pt x="2006600" y="2655846"/>
                    </a:cubicBezTo>
                    <a:cubicBezTo>
                      <a:pt x="2006600" y="2838214"/>
                      <a:pt x="1858761" y="2986053"/>
                      <a:pt x="1676393" y="2986053"/>
                    </a:cubicBezTo>
                    <a:lnTo>
                      <a:pt x="431807" y="3024153"/>
                    </a:lnTo>
                    <a:cubicBezTo>
                      <a:pt x="8139" y="2998753"/>
                      <a:pt x="0" y="2787414"/>
                      <a:pt x="12700" y="2503446"/>
                    </a:cubicBezTo>
                    <a:cubicBezTo>
                      <a:pt x="8467" y="1846766"/>
                      <a:pt x="4233" y="1190087"/>
                      <a:pt x="0" y="53340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3" name="Freeform 106">
                <a:extLst>
                  <a:ext uri="{FF2B5EF4-FFF2-40B4-BE49-F238E27FC236}">
                    <a16:creationId xmlns="" xmlns:a16="http://schemas.microsoft.com/office/drawing/2014/main" id="{5ABB1802-05DB-40A5-BF46-D9E0F1386931}"/>
                  </a:ext>
                </a:extLst>
              </p:cNvPr>
              <p:cNvSpPr/>
              <p:nvPr/>
            </p:nvSpPr>
            <p:spPr>
              <a:xfrm>
                <a:off x="1002900" y="4597380"/>
                <a:ext cx="991000" cy="813586"/>
              </a:xfrm>
              <a:custGeom>
                <a:avLst/>
                <a:gdLst>
                  <a:gd name="connsiteX0" fmla="*/ 0 w 901700"/>
                  <a:gd name="connsiteY0" fmla="*/ 584200 h 584200"/>
                  <a:gd name="connsiteX1" fmla="*/ 381000 w 901700"/>
                  <a:gd name="connsiteY1" fmla="*/ 152400 h 584200"/>
                  <a:gd name="connsiteX2" fmla="*/ 901700 w 901700"/>
                  <a:gd name="connsiteY2" fmla="*/ 0 h 584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01700" h="584200">
                    <a:moveTo>
                      <a:pt x="0" y="584200"/>
                    </a:moveTo>
                    <a:cubicBezTo>
                      <a:pt x="115358" y="416983"/>
                      <a:pt x="230717" y="249767"/>
                      <a:pt x="381000" y="152400"/>
                    </a:cubicBezTo>
                    <a:cubicBezTo>
                      <a:pt x="531283" y="55033"/>
                      <a:pt x="901700" y="0"/>
                      <a:pt x="901700" y="0"/>
                    </a:cubicBezTo>
                  </a:path>
                </a:pathLst>
              </a:cu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9F0B850C-C07E-46D9-84D6-758E6FB7CAFA}"/>
                </a:ext>
              </a:extLst>
            </p:cNvPr>
            <p:cNvSpPr/>
            <p:nvPr/>
          </p:nvSpPr>
          <p:spPr bwMode="auto">
            <a:xfrm>
              <a:off x="1619250" y="4573588"/>
              <a:ext cx="306388" cy="306387"/>
            </a:xfrm>
            <a:prstGeom prst="ellips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7FE53155-ED97-4618-9D86-155BB36F5742}"/>
                </a:ext>
              </a:extLst>
            </p:cNvPr>
            <p:cNvSpPr/>
            <p:nvPr/>
          </p:nvSpPr>
          <p:spPr bwMode="auto">
            <a:xfrm>
              <a:off x="1312863" y="5026025"/>
              <a:ext cx="306387" cy="306388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AAFF0E94-F405-4881-8D9D-CA23578B4E6F}"/>
                </a:ext>
              </a:extLst>
            </p:cNvPr>
            <p:cNvSpPr/>
            <p:nvPr/>
          </p:nvSpPr>
          <p:spPr bwMode="auto">
            <a:xfrm>
              <a:off x="2133600" y="3581400"/>
              <a:ext cx="306388" cy="306388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AAE982E-B588-4F3E-BE55-1E170559CD3C}"/>
                </a:ext>
              </a:extLst>
            </p:cNvPr>
            <p:cNvSpPr/>
            <p:nvPr/>
          </p:nvSpPr>
          <p:spPr bwMode="auto">
            <a:xfrm>
              <a:off x="2817813" y="3087688"/>
              <a:ext cx="306387" cy="307975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47B40735-B236-49A5-8B23-34F8F136687F}"/>
                </a:ext>
              </a:extLst>
            </p:cNvPr>
            <p:cNvSpPr/>
            <p:nvPr/>
          </p:nvSpPr>
          <p:spPr bwMode="auto">
            <a:xfrm>
              <a:off x="3581400" y="2819400"/>
              <a:ext cx="306388" cy="306387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216699AA-70A5-4DB6-811F-53BBC3EF9327}"/>
                </a:ext>
              </a:extLst>
            </p:cNvPr>
            <p:cNvSpPr/>
            <p:nvPr/>
          </p:nvSpPr>
          <p:spPr bwMode="auto">
            <a:xfrm>
              <a:off x="4267200" y="2895600"/>
              <a:ext cx="306388" cy="306388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="" xmlns:a16="http://schemas.microsoft.com/office/drawing/2014/main" id="{2EC16B1D-80C5-4716-99C1-0A0C9E35B057}"/>
                </a:ext>
              </a:extLst>
            </p:cNvPr>
            <p:cNvSpPr/>
            <p:nvPr/>
          </p:nvSpPr>
          <p:spPr bwMode="auto">
            <a:xfrm>
              <a:off x="6629400" y="3276600"/>
              <a:ext cx="306387" cy="306388"/>
            </a:xfrm>
            <a:prstGeom prst="ellips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01058F57-C94A-45A1-A7F1-407DD9FBE118}"/>
                </a:ext>
              </a:extLst>
            </p:cNvPr>
            <p:cNvSpPr/>
            <p:nvPr/>
          </p:nvSpPr>
          <p:spPr bwMode="auto">
            <a:xfrm>
              <a:off x="1312863" y="3519488"/>
              <a:ext cx="306387" cy="307975"/>
            </a:xfrm>
            <a:prstGeom prst="ellips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13669840-C505-4F8D-A294-EBAECEA52E6E}"/>
                </a:ext>
              </a:extLst>
            </p:cNvPr>
            <p:cNvSpPr/>
            <p:nvPr/>
          </p:nvSpPr>
          <p:spPr bwMode="auto">
            <a:xfrm>
              <a:off x="609600" y="4144963"/>
              <a:ext cx="306388" cy="306387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="" xmlns:a16="http://schemas.microsoft.com/office/drawing/2014/main" id="{CA147366-365D-40EF-8A61-E4FE19BA5920}"/>
                </a:ext>
              </a:extLst>
            </p:cNvPr>
            <p:cNvSpPr/>
            <p:nvPr/>
          </p:nvSpPr>
          <p:spPr bwMode="auto">
            <a:xfrm>
              <a:off x="906463" y="2444750"/>
              <a:ext cx="306387" cy="307975"/>
            </a:xfrm>
            <a:prstGeom prst="ellips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="" xmlns:a16="http://schemas.microsoft.com/office/drawing/2014/main" id="{5FAE3B71-5A46-45E1-9AE6-302D6F167858}"/>
                </a:ext>
              </a:extLst>
            </p:cNvPr>
            <p:cNvSpPr/>
            <p:nvPr/>
          </p:nvSpPr>
          <p:spPr bwMode="auto">
            <a:xfrm>
              <a:off x="207963" y="2627313"/>
              <a:ext cx="306387" cy="306387"/>
            </a:xfrm>
            <a:prstGeom prst="ellips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7B40D392-7E78-4170-AE03-30D578424E54}"/>
                </a:ext>
              </a:extLst>
            </p:cNvPr>
            <p:cNvSpPr/>
            <p:nvPr/>
          </p:nvSpPr>
          <p:spPr bwMode="auto">
            <a:xfrm>
              <a:off x="771525" y="1322388"/>
              <a:ext cx="306388" cy="306387"/>
            </a:xfrm>
            <a:prstGeom prst="ellips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="" xmlns:a16="http://schemas.microsoft.com/office/drawing/2014/main" id="{98B3FC2D-210A-44B6-998D-A6338290B994}"/>
                </a:ext>
              </a:extLst>
            </p:cNvPr>
            <p:cNvSpPr/>
            <p:nvPr/>
          </p:nvSpPr>
          <p:spPr bwMode="auto">
            <a:xfrm>
              <a:off x="7924800" y="3276600"/>
              <a:ext cx="306388" cy="306387"/>
            </a:xfrm>
            <a:prstGeom prst="ellipse">
              <a:avLst/>
            </a:prstGeom>
            <a:grp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" name="Half Frame 32">
              <a:extLst>
                <a:ext uri="{FF2B5EF4-FFF2-40B4-BE49-F238E27FC236}">
                  <a16:creationId xmlns="" xmlns:a16="http://schemas.microsoft.com/office/drawing/2014/main" id="{4DEA237C-3F9A-4083-885B-1EB52B1650E0}"/>
                </a:ext>
              </a:extLst>
            </p:cNvPr>
            <p:cNvSpPr/>
            <p:nvPr/>
          </p:nvSpPr>
          <p:spPr bwMode="auto">
            <a:xfrm rot="19118111">
              <a:off x="5978935" y="2777089"/>
              <a:ext cx="166688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Half Frame 32">
              <a:extLst>
                <a:ext uri="{FF2B5EF4-FFF2-40B4-BE49-F238E27FC236}">
                  <a16:creationId xmlns="" xmlns:a16="http://schemas.microsoft.com/office/drawing/2014/main" id="{94514A35-47DD-4DE2-BDEB-5ECBD15C256F}"/>
                </a:ext>
              </a:extLst>
            </p:cNvPr>
            <p:cNvSpPr/>
            <p:nvPr/>
          </p:nvSpPr>
          <p:spPr bwMode="auto">
            <a:xfrm rot="19118111">
              <a:off x="7842250" y="3340100"/>
              <a:ext cx="165100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Half Frame 32">
              <a:extLst>
                <a:ext uri="{FF2B5EF4-FFF2-40B4-BE49-F238E27FC236}">
                  <a16:creationId xmlns="" xmlns:a16="http://schemas.microsoft.com/office/drawing/2014/main" id="{09918F6A-AEE8-409A-AE65-ADCE67BCE658}"/>
                </a:ext>
              </a:extLst>
            </p:cNvPr>
            <p:cNvSpPr/>
            <p:nvPr/>
          </p:nvSpPr>
          <p:spPr bwMode="auto">
            <a:xfrm rot="18238372">
              <a:off x="4187952" y="2999232"/>
              <a:ext cx="166688" cy="171450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Half Frame 32">
              <a:extLst>
                <a:ext uri="{FF2B5EF4-FFF2-40B4-BE49-F238E27FC236}">
                  <a16:creationId xmlns="" xmlns:a16="http://schemas.microsoft.com/office/drawing/2014/main" id="{3D366307-B535-446A-AC65-9E5D14A2ED91}"/>
                </a:ext>
              </a:extLst>
            </p:cNvPr>
            <p:cNvSpPr/>
            <p:nvPr/>
          </p:nvSpPr>
          <p:spPr bwMode="auto">
            <a:xfrm rot="16422675">
              <a:off x="3486400" y="3002662"/>
              <a:ext cx="218255" cy="166877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Half Frame 32">
              <a:extLst>
                <a:ext uri="{FF2B5EF4-FFF2-40B4-BE49-F238E27FC236}">
                  <a16:creationId xmlns="" xmlns:a16="http://schemas.microsoft.com/office/drawing/2014/main" id="{7B1901CD-D165-404A-9BF8-50E48678B40D}"/>
                </a:ext>
              </a:extLst>
            </p:cNvPr>
            <p:cNvSpPr/>
            <p:nvPr/>
          </p:nvSpPr>
          <p:spPr bwMode="auto">
            <a:xfrm rot="6005250">
              <a:off x="2989273" y="3085314"/>
              <a:ext cx="196850" cy="171450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Half Frame 32">
              <a:extLst>
                <a:ext uri="{FF2B5EF4-FFF2-40B4-BE49-F238E27FC236}">
                  <a16:creationId xmlns="" xmlns:a16="http://schemas.microsoft.com/office/drawing/2014/main" id="{2C256D49-1134-4DCF-9958-927DE2C9EC0C}"/>
                </a:ext>
              </a:extLst>
            </p:cNvPr>
            <p:cNvSpPr/>
            <p:nvPr/>
          </p:nvSpPr>
          <p:spPr bwMode="auto">
            <a:xfrm rot="20336570">
              <a:off x="2755900" y="3092450"/>
              <a:ext cx="166688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Half Frame 32">
              <a:extLst>
                <a:ext uri="{FF2B5EF4-FFF2-40B4-BE49-F238E27FC236}">
                  <a16:creationId xmlns="" xmlns:a16="http://schemas.microsoft.com/office/drawing/2014/main" id="{1D3D9A45-6A70-44B2-A1D7-5562F3E192F0}"/>
                </a:ext>
              </a:extLst>
            </p:cNvPr>
            <p:cNvSpPr/>
            <p:nvPr/>
          </p:nvSpPr>
          <p:spPr bwMode="auto">
            <a:xfrm rot="15572787">
              <a:off x="2797969" y="3313906"/>
              <a:ext cx="155575" cy="1571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Half Frame 32">
              <a:extLst>
                <a:ext uri="{FF2B5EF4-FFF2-40B4-BE49-F238E27FC236}">
                  <a16:creationId xmlns="" xmlns:a16="http://schemas.microsoft.com/office/drawing/2014/main" id="{295E3E7B-B5B7-40ED-9B83-8DFC1D929DFF}"/>
                </a:ext>
              </a:extLst>
            </p:cNvPr>
            <p:cNvSpPr/>
            <p:nvPr/>
          </p:nvSpPr>
          <p:spPr bwMode="auto">
            <a:xfrm rot="2273510">
              <a:off x="960438" y="2360613"/>
              <a:ext cx="165100" cy="169862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Half Frame 32">
              <a:extLst>
                <a:ext uri="{FF2B5EF4-FFF2-40B4-BE49-F238E27FC236}">
                  <a16:creationId xmlns="" xmlns:a16="http://schemas.microsoft.com/office/drawing/2014/main" id="{53530F91-5724-4430-B21F-ABD0254B5924}"/>
                </a:ext>
              </a:extLst>
            </p:cNvPr>
            <p:cNvSpPr/>
            <p:nvPr/>
          </p:nvSpPr>
          <p:spPr bwMode="auto">
            <a:xfrm rot="2683233">
              <a:off x="2208213" y="3482975"/>
              <a:ext cx="155575" cy="155575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Half Frame 32">
              <a:extLst>
                <a:ext uri="{FF2B5EF4-FFF2-40B4-BE49-F238E27FC236}">
                  <a16:creationId xmlns="" xmlns:a16="http://schemas.microsoft.com/office/drawing/2014/main" id="{4C8818E7-EDD9-42FA-85CE-6E571E40D4B1}"/>
                </a:ext>
              </a:extLst>
            </p:cNvPr>
            <p:cNvSpPr/>
            <p:nvPr/>
          </p:nvSpPr>
          <p:spPr bwMode="auto">
            <a:xfrm rot="21028783">
              <a:off x="1265238" y="3495675"/>
              <a:ext cx="165100" cy="171450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Half Frame 32">
              <a:extLst>
                <a:ext uri="{FF2B5EF4-FFF2-40B4-BE49-F238E27FC236}">
                  <a16:creationId xmlns="" xmlns:a16="http://schemas.microsoft.com/office/drawing/2014/main" id="{AC76F522-0056-4EDE-91FC-9FB5B056F0E8}"/>
                </a:ext>
              </a:extLst>
            </p:cNvPr>
            <p:cNvSpPr/>
            <p:nvPr/>
          </p:nvSpPr>
          <p:spPr bwMode="auto">
            <a:xfrm rot="19864474">
              <a:off x="1543050" y="4600575"/>
              <a:ext cx="153988" cy="155575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Half Frame 32">
              <a:extLst>
                <a:ext uri="{FF2B5EF4-FFF2-40B4-BE49-F238E27FC236}">
                  <a16:creationId xmlns="" xmlns:a16="http://schemas.microsoft.com/office/drawing/2014/main" id="{4BF0D7A2-0357-4407-8DA0-2ED05DBB00A6}"/>
                </a:ext>
              </a:extLst>
            </p:cNvPr>
            <p:cNvSpPr/>
            <p:nvPr/>
          </p:nvSpPr>
          <p:spPr bwMode="auto">
            <a:xfrm rot="2179242">
              <a:off x="1652588" y="4467225"/>
              <a:ext cx="153987" cy="1571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Half Frame 32">
              <a:extLst>
                <a:ext uri="{FF2B5EF4-FFF2-40B4-BE49-F238E27FC236}">
                  <a16:creationId xmlns="" xmlns:a16="http://schemas.microsoft.com/office/drawing/2014/main" id="{29979312-EC21-4518-BD0A-936D86E8C591}"/>
                </a:ext>
              </a:extLst>
            </p:cNvPr>
            <p:cNvSpPr/>
            <p:nvPr/>
          </p:nvSpPr>
          <p:spPr bwMode="auto">
            <a:xfrm rot="14743426">
              <a:off x="1620044" y="4801394"/>
              <a:ext cx="153987" cy="155575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="" xmlns:a16="http://schemas.microsoft.com/office/drawing/2014/main" id="{D5DE951C-DA26-43EA-AB91-67CFF6465F4C}"/>
                </a:ext>
              </a:extLst>
            </p:cNvPr>
            <p:cNvCxnSpPr>
              <a:stCxn id="32" idx="2"/>
              <a:endCxn id="23" idx="4"/>
            </p:cNvCxnSpPr>
            <p:nvPr/>
          </p:nvCxnSpPr>
          <p:spPr bwMode="auto">
            <a:xfrm flipH="1" flipV="1">
              <a:off x="925513" y="1628775"/>
              <a:ext cx="101600" cy="742950"/>
            </a:xfrm>
            <a:prstGeom prst="lin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Freeform 42">
              <a:extLst>
                <a:ext uri="{FF2B5EF4-FFF2-40B4-BE49-F238E27FC236}">
                  <a16:creationId xmlns="" xmlns:a16="http://schemas.microsoft.com/office/drawing/2014/main" id="{CEB25D06-C759-471E-A4AE-19EA1E42CF95}"/>
                </a:ext>
              </a:extLst>
            </p:cNvPr>
            <p:cNvSpPr/>
            <p:nvPr/>
          </p:nvSpPr>
          <p:spPr bwMode="auto">
            <a:xfrm>
              <a:off x="1104900" y="2743200"/>
              <a:ext cx="1181100" cy="706438"/>
            </a:xfrm>
            <a:custGeom>
              <a:avLst/>
              <a:gdLst>
                <a:gd name="connsiteX0" fmla="*/ 0 w 1181477"/>
                <a:gd name="connsiteY0" fmla="*/ 0 h 706170"/>
                <a:gd name="connsiteX1" fmla="*/ 248970 w 1181477"/>
                <a:gd name="connsiteY1" fmla="*/ 90535 h 706170"/>
                <a:gd name="connsiteX2" fmla="*/ 765018 w 1181477"/>
                <a:gd name="connsiteY2" fmla="*/ 40741 h 706170"/>
                <a:gd name="connsiteX3" fmla="*/ 1099996 w 1181477"/>
                <a:gd name="connsiteY3" fmla="*/ 194650 h 706170"/>
                <a:gd name="connsiteX4" fmla="*/ 1181477 w 1181477"/>
                <a:gd name="connsiteY4" fmla="*/ 706170 h 70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1477" h="706170">
                  <a:moveTo>
                    <a:pt x="0" y="0"/>
                  </a:moveTo>
                  <a:cubicBezTo>
                    <a:pt x="60733" y="41872"/>
                    <a:pt x="121467" y="83745"/>
                    <a:pt x="248970" y="90535"/>
                  </a:cubicBezTo>
                  <a:cubicBezTo>
                    <a:pt x="376473" y="97325"/>
                    <a:pt x="623180" y="23389"/>
                    <a:pt x="765018" y="40741"/>
                  </a:cubicBezTo>
                  <a:cubicBezTo>
                    <a:pt x="906856" y="58093"/>
                    <a:pt x="1030586" y="83745"/>
                    <a:pt x="1099996" y="194650"/>
                  </a:cubicBezTo>
                  <a:cubicBezTo>
                    <a:pt x="1169406" y="305555"/>
                    <a:pt x="1170160" y="617144"/>
                    <a:pt x="1181477" y="706170"/>
                  </a:cubicBezTo>
                </a:path>
              </a:pathLst>
            </a:custGeom>
            <a:grp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="" xmlns:a16="http://schemas.microsoft.com/office/drawing/2014/main" id="{65F398E1-F1A3-4922-97BC-E3D89834E416}"/>
                </a:ext>
              </a:extLst>
            </p:cNvPr>
            <p:cNvCxnSpPr>
              <a:stCxn id="34" idx="2"/>
              <a:endCxn id="22" idx="5"/>
            </p:cNvCxnSpPr>
            <p:nvPr/>
          </p:nvCxnSpPr>
          <p:spPr bwMode="auto">
            <a:xfrm flipH="1" flipV="1">
              <a:off x="468313" y="2889250"/>
              <a:ext cx="814387" cy="652463"/>
            </a:xfrm>
            <a:prstGeom prst="lin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="" xmlns:a16="http://schemas.microsoft.com/office/drawing/2014/main" id="{F57AD588-E8CE-4F02-96ED-02A05B913F7C}"/>
                </a:ext>
              </a:extLst>
            </p:cNvPr>
            <p:cNvCxnSpPr>
              <a:stCxn id="35" idx="0"/>
              <a:endCxn id="20" idx="5"/>
            </p:cNvCxnSpPr>
            <p:nvPr/>
          </p:nvCxnSpPr>
          <p:spPr bwMode="auto">
            <a:xfrm flipH="1" flipV="1">
              <a:off x="871538" y="4406900"/>
              <a:ext cx="644525" cy="242888"/>
            </a:xfrm>
            <a:prstGeom prst="lin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="" xmlns:a16="http://schemas.microsoft.com/office/drawing/2014/main" id="{4E5CE645-71DA-4289-B845-11AAC4CA4831}"/>
                </a:ext>
              </a:extLst>
            </p:cNvPr>
            <p:cNvCxnSpPr>
              <a:stCxn id="36" idx="2"/>
              <a:endCxn id="19" idx="4"/>
            </p:cNvCxnSpPr>
            <p:nvPr/>
          </p:nvCxnSpPr>
          <p:spPr bwMode="auto">
            <a:xfrm flipH="1" flipV="1">
              <a:off x="1466850" y="3827463"/>
              <a:ext cx="246063" cy="609600"/>
            </a:xfrm>
            <a:prstGeom prst="lin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="" xmlns:a16="http://schemas.microsoft.com/office/drawing/2014/main" id="{5D53FCA5-BD69-407F-93AF-AFF0B040B937}"/>
                </a:ext>
              </a:extLst>
            </p:cNvPr>
            <p:cNvCxnSpPr>
              <a:stCxn id="37" idx="2"/>
              <a:endCxn id="13" idx="7"/>
            </p:cNvCxnSpPr>
            <p:nvPr/>
          </p:nvCxnSpPr>
          <p:spPr bwMode="auto">
            <a:xfrm flipH="1">
              <a:off x="1574800" y="4981575"/>
              <a:ext cx="82550" cy="88900"/>
            </a:xfrm>
            <a:prstGeom prst="lin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="" xmlns:a16="http://schemas.microsoft.com/office/drawing/2014/main" id="{CCED03F0-549E-4EB9-B8D1-94875EC8A175}"/>
                </a:ext>
              </a:extLst>
            </p:cNvPr>
            <p:cNvCxnSpPr>
              <a:stCxn id="30" idx="0"/>
              <a:endCxn id="14" idx="7"/>
            </p:cNvCxnSpPr>
            <p:nvPr/>
          </p:nvCxnSpPr>
          <p:spPr bwMode="auto">
            <a:xfrm flipH="1">
              <a:off x="2395538" y="3154363"/>
              <a:ext cx="374650" cy="471487"/>
            </a:xfrm>
            <a:prstGeom prst="lin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Freeform 48">
              <a:extLst>
                <a:ext uri="{FF2B5EF4-FFF2-40B4-BE49-F238E27FC236}">
                  <a16:creationId xmlns="" xmlns:a16="http://schemas.microsoft.com/office/drawing/2014/main" id="{E3FA2FC1-AA23-400F-A875-6D3A25A108A9}"/>
                </a:ext>
              </a:extLst>
            </p:cNvPr>
            <p:cNvSpPr/>
            <p:nvPr/>
          </p:nvSpPr>
          <p:spPr bwMode="auto">
            <a:xfrm>
              <a:off x="1857375" y="3478213"/>
              <a:ext cx="952500" cy="1122362"/>
            </a:xfrm>
            <a:custGeom>
              <a:avLst/>
              <a:gdLst>
                <a:gd name="connsiteX0" fmla="*/ 953686 w 953686"/>
                <a:gd name="connsiteY0" fmla="*/ 0 h 1121963"/>
                <a:gd name="connsiteX1" fmla="*/ 757342 w 953686"/>
                <a:gd name="connsiteY1" fmla="*/ 661958 h 1121963"/>
                <a:gd name="connsiteX2" fmla="*/ 17 w 953686"/>
                <a:gd name="connsiteY2" fmla="*/ 1121963 h 1121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3686" h="1121963">
                  <a:moveTo>
                    <a:pt x="953686" y="0"/>
                  </a:moveTo>
                  <a:cubicBezTo>
                    <a:pt x="934986" y="237482"/>
                    <a:pt x="916287" y="474964"/>
                    <a:pt x="757342" y="661958"/>
                  </a:cubicBezTo>
                  <a:cubicBezTo>
                    <a:pt x="598397" y="848952"/>
                    <a:pt x="-3723" y="1071475"/>
                    <a:pt x="17" y="1121963"/>
                  </a:cubicBezTo>
                </a:path>
              </a:pathLst>
            </a:custGeom>
            <a:grp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6" name="Freeform 49">
              <a:extLst>
                <a:ext uri="{FF2B5EF4-FFF2-40B4-BE49-F238E27FC236}">
                  <a16:creationId xmlns="" xmlns:a16="http://schemas.microsoft.com/office/drawing/2014/main" id="{C3B1F784-3618-4664-9390-743FCDF48BAD}"/>
                </a:ext>
              </a:extLst>
            </p:cNvPr>
            <p:cNvSpPr/>
            <p:nvPr/>
          </p:nvSpPr>
          <p:spPr bwMode="auto">
            <a:xfrm>
              <a:off x="2514600" y="3346704"/>
              <a:ext cx="1927669" cy="865189"/>
            </a:xfrm>
            <a:custGeom>
              <a:avLst/>
              <a:gdLst>
                <a:gd name="connsiteX0" fmla="*/ 0 w 1896118"/>
                <a:gd name="connsiteY0" fmla="*/ 690008 h 690008"/>
                <a:gd name="connsiteX1" fmla="*/ 488054 w 1896118"/>
                <a:gd name="connsiteY1" fmla="*/ 476835 h 690008"/>
                <a:gd name="connsiteX2" fmla="*/ 1581968 w 1896118"/>
                <a:gd name="connsiteY2" fmla="*/ 420736 h 690008"/>
                <a:gd name="connsiteX3" fmla="*/ 1896118 w 1896118"/>
                <a:gd name="connsiteY3" fmla="*/ 0 h 690008"/>
                <a:gd name="connsiteX0" fmla="*/ 0 w 1912948"/>
                <a:gd name="connsiteY0" fmla="*/ 628300 h 628300"/>
                <a:gd name="connsiteX1" fmla="*/ 488054 w 1912948"/>
                <a:gd name="connsiteY1" fmla="*/ 415127 h 628300"/>
                <a:gd name="connsiteX2" fmla="*/ 1581968 w 1912948"/>
                <a:gd name="connsiteY2" fmla="*/ 359028 h 628300"/>
                <a:gd name="connsiteX3" fmla="*/ 1912948 w 1912948"/>
                <a:gd name="connsiteY3" fmla="*/ 0 h 62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2948" h="628300">
                  <a:moveTo>
                    <a:pt x="0" y="628300"/>
                  </a:moveTo>
                  <a:cubicBezTo>
                    <a:pt x="112196" y="544153"/>
                    <a:pt x="224393" y="460006"/>
                    <a:pt x="488054" y="415127"/>
                  </a:cubicBezTo>
                  <a:cubicBezTo>
                    <a:pt x="751715" y="370248"/>
                    <a:pt x="1344486" y="428216"/>
                    <a:pt x="1581968" y="359028"/>
                  </a:cubicBezTo>
                  <a:cubicBezTo>
                    <a:pt x="1819450" y="289840"/>
                    <a:pt x="1912948" y="0"/>
                    <a:pt x="1912948" y="0"/>
                  </a:cubicBezTo>
                </a:path>
              </a:pathLst>
            </a:custGeom>
            <a:grp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7" name="Half Frame 32">
              <a:extLst>
                <a:ext uri="{FF2B5EF4-FFF2-40B4-BE49-F238E27FC236}">
                  <a16:creationId xmlns="" xmlns:a16="http://schemas.microsoft.com/office/drawing/2014/main" id="{A015240A-1CA9-4415-B4BC-56D86471FA9C}"/>
                </a:ext>
              </a:extLst>
            </p:cNvPr>
            <p:cNvSpPr/>
            <p:nvPr/>
          </p:nvSpPr>
          <p:spPr bwMode="auto">
            <a:xfrm rot="13740919">
              <a:off x="4352544" y="3172968"/>
              <a:ext cx="166687" cy="171450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="" xmlns:a16="http://schemas.microsoft.com/office/drawing/2014/main" id="{B757F5DC-2FEE-41FD-A341-59DA61E50ABA}"/>
                </a:ext>
              </a:extLst>
            </p:cNvPr>
            <p:cNvCxnSpPr>
              <a:stCxn id="17" idx="6"/>
              <a:endCxn id="25" idx="2"/>
            </p:cNvCxnSpPr>
            <p:nvPr/>
          </p:nvCxnSpPr>
          <p:spPr bwMode="auto">
            <a:xfrm flipV="1">
              <a:off x="4573588" y="2862990"/>
              <a:ext cx="1412787" cy="185804"/>
            </a:xfrm>
            <a:prstGeom prst="lin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="" xmlns:a16="http://schemas.microsoft.com/office/drawing/2014/main" id="{5BFAB808-6B85-4A77-A0A3-8ED6B3C5C136}"/>
                </a:ext>
              </a:extLst>
            </p:cNvPr>
            <p:cNvCxnSpPr>
              <a:stCxn id="18" idx="6"/>
              <a:endCxn id="26" idx="0"/>
            </p:cNvCxnSpPr>
            <p:nvPr/>
          </p:nvCxnSpPr>
          <p:spPr bwMode="auto">
            <a:xfrm flipV="1">
              <a:off x="6935787" y="3426738"/>
              <a:ext cx="915680" cy="3056"/>
            </a:xfrm>
            <a:prstGeom prst="lin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Half Frame 32">
              <a:extLst>
                <a:ext uri="{FF2B5EF4-FFF2-40B4-BE49-F238E27FC236}">
                  <a16:creationId xmlns="" xmlns:a16="http://schemas.microsoft.com/office/drawing/2014/main" id="{247C89FE-B1A6-4852-9BD4-FE9E2120254A}"/>
                </a:ext>
              </a:extLst>
            </p:cNvPr>
            <p:cNvSpPr/>
            <p:nvPr/>
          </p:nvSpPr>
          <p:spPr bwMode="auto">
            <a:xfrm rot="1701490">
              <a:off x="8032813" y="4753042"/>
              <a:ext cx="164974" cy="175637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="" xmlns:a16="http://schemas.microsoft.com/office/drawing/2014/main" id="{4DBAC8B8-7896-474F-9EFA-ACCEA8924E69}"/>
                </a:ext>
              </a:extLst>
            </p:cNvPr>
            <p:cNvCxnSpPr>
              <a:endCxn id="50" idx="2"/>
            </p:cNvCxnSpPr>
            <p:nvPr/>
          </p:nvCxnSpPr>
          <p:spPr bwMode="auto">
            <a:xfrm>
              <a:off x="8033848" y="3581400"/>
              <a:ext cx="55556" cy="1187399"/>
            </a:xfrm>
            <a:prstGeom prst="line">
              <a:avLst/>
            </a:prstGeom>
            <a:grpFill/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66">
              <a:extLst>
                <a:ext uri="{FF2B5EF4-FFF2-40B4-BE49-F238E27FC236}">
                  <a16:creationId xmlns="" xmlns:a16="http://schemas.microsoft.com/office/drawing/2014/main" id="{73A3D95F-A80C-46F8-9D25-879F550B0B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52649" y="4573415"/>
              <a:ext cx="439761" cy="3080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53" name="TextBox 68">
              <a:extLst>
                <a:ext uri="{FF2B5EF4-FFF2-40B4-BE49-F238E27FC236}">
                  <a16:creationId xmlns="" xmlns:a16="http://schemas.microsoft.com/office/drawing/2014/main" id="{88AE858F-F462-49FF-A498-53B2B61C28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53200" y="3276600"/>
              <a:ext cx="439760" cy="3080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54" name="TextBox 69">
              <a:extLst>
                <a:ext uri="{FF2B5EF4-FFF2-40B4-BE49-F238E27FC236}">
                  <a16:creationId xmlns="" xmlns:a16="http://schemas.microsoft.com/office/drawing/2014/main" id="{5097733A-CDA0-43BA-85C8-00CFD8EB01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288" y="2626972"/>
              <a:ext cx="439760" cy="3080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55" name="TextBox 70">
              <a:extLst>
                <a:ext uri="{FF2B5EF4-FFF2-40B4-BE49-F238E27FC236}">
                  <a16:creationId xmlns="" xmlns:a16="http://schemas.microsoft.com/office/drawing/2014/main" id="{D9ACA917-40DC-4D60-877A-DBCFE2A202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4658" y="3525574"/>
              <a:ext cx="441348" cy="3080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56" name="TextBox 72">
              <a:extLst>
                <a:ext uri="{FF2B5EF4-FFF2-40B4-BE49-F238E27FC236}">
                  <a16:creationId xmlns="" xmlns:a16="http://schemas.microsoft.com/office/drawing/2014/main" id="{70146DBC-8BA1-44EE-B8FB-31C48353A6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9825" y="2444393"/>
              <a:ext cx="439760" cy="3080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57" name="TextBox 76">
              <a:extLst>
                <a:ext uri="{FF2B5EF4-FFF2-40B4-BE49-F238E27FC236}">
                  <a16:creationId xmlns="" xmlns:a16="http://schemas.microsoft.com/office/drawing/2014/main" id="{19D29FF7-F23B-4817-86F2-BE78BDB484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4880" y="1321934"/>
              <a:ext cx="439761" cy="3080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58" name="TextBox 77">
              <a:extLst>
                <a:ext uri="{FF2B5EF4-FFF2-40B4-BE49-F238E27FC236}">
                  <a16:creationId xmlns="" xmlns:a16="http://schemas.microsoft.com/office/drawing/2014/main" id="{7A60E4C3-E8C0-40F1-8DDB-BA7F134780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5009" y="4181268"/>
              <a:ext cx="473100" cy="23020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59" name="TextBox 78">
              <a:extLst>
                <a:ext uri="{FF2B5EF4-FFF2-40B4-BE49-F238E27FC236}">
                  <a16:creationId xmlns="" xmlns:a16="http://schemas.microsoft.com/office/drawing/2014/main" id="{C720DD5E-8AC5-4BCC-8229-4E7CF38523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3851" y="3619244"/>
              <a:ext cx="471513" cy="23020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60" name="TextBox 82">
              <a:extLst>
                <a:ext uri="{FF2B5EF4-FFF2-40B4-BE49-F238E27FC236}">
                  <a16:creationId xmlns="" xmlns:a16="http://schemas.microsoft.com/office/drawing/2014/main" id="{05C158D1-DA8F-4206-AAF5-1011BDEB5A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1483" y="5063994"/>
              <a:ext cx="473100" cy="23020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61" name="TextBox 84">
              <a:extLst>
                <a:ext uri="{FF2B5EF4-FFF2-40B4-BE49-F238E27FC236}">
                  <a16:creationId xmlns="" xmlns:a16="http://schemas.microsoft.com/office/drawing/2014/main" id="{18A68E2F-A626-480D-B083-336706E7C9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3337" y="3125490"/>
              <a:ext cx="471513" cy="2317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62" name="TextBox 87">
              <a:extLst>
                <a:ext uri="{FF2B5EF4-FFF2-40B4-BE49-F238E27FC236}">
                  <a16:creationId xmlns="" xmlns:a16="http://schemas.microsoft.com/office/drawing/2014/main" id="{1C16D9CC-AB6E-4365-BB1D-C08DCECC7A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5200" y="2895600"/>
              <a:ext cx="471513" cy="23020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63" name="TextBox 93">
              <a:extLst>
                <a:ext uri="{FF2B5EF4-FFF2-40B4-BE49-F238E27FC236}">
                  <a16:creationId xmlns="" xmlns:a16="http://schemas.microsoft.com/office/drawing/2014/main" id="{1720A010-28BD-4854-AE54-EC4502C21D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48600" y="3276600"/>
              <a:ext cx="523903" cy="2762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solidFill>
                    <a:srgbClr val="7030A0"/>
                  </a:solidFill>
                </a:rPr>
                <a:t>ACh</a:t>
              </a:r>
            </a:p>
          </p:txBody>
        </p:sp>
        <p:sp>
          <p:nvSpPr>
            <p:cNvPr id="64" name="TextBox 8">
              <a:extLst>
                <a:ext uri="{FF2B5EF4-FFF2-40B4-BE49-F238E27FC236}">
                  <a16:creationId xmlns="" xmlns:a16="http://schemas.microsoft.com/office/drawing/2014/main" id="{C34EF1C0-BE61-4F17-BBB0-C28ECDF0C5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8575" y="2849241"/>
              <a:ext cx="504852" cy="2762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solidFill>
                    <a:srgbClr val="FF0000"/>
                  </a:solidFill>
                </a:rPr>
                <a:t>“On”</a:t>
              </a:r>
            </a:p>
          </p:txBody>
        </p:sp>
        <p:sp>
          <p:nvSpPr>
            <p:cNvPr id="65" name="TextBox 95">
              <a:extLst>
                <a:ext uri="{FF2B5EF4-FFF2-40B4-BE49-F238E27FC236}">
                  <a16:creationId xmlns="" xmlns:a16="http://schemas.microsoft.com/office/drawing/2014/main" id="{99880B3F-3CFD-47C6-AD86-B82F711EF6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5200" y="2590800"/>
              <a:ext cx="525490" cy="2762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rgbClr val="FF0000"/>
                  </a:solidFill>
                </a:rPr>
                <a:t>“Off”</a:t>
              </a:r>
            </a:p>
          </p:txBody>
        </p:sp>
        <p:sp>
          <p:nvSpPr>
            <p:cNvPr id="66" name="TextBox 107">
              <a:extLst>
                <a:ext uri="{FF2B5EF4-FFF2-40B4-BE49-F238E27FC236}">
                  <a16:creationId xmlns="" xmlns:a16="http://schemas.microsoft.com/office/drawing/2014/main" id="{1E87E5C1-BED3-4AB8-9B32-91B90893B1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6025" y="5333892"/>
              <a:ext cx="512789" cy="3381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BLA</a:t>
              </a:r>
            </a:p>
          </p:txBody>
        </p:sp>
        <p:sp>
          <p:nvSpPr>
            <p:cNvPr id="67" name="TextBox 108">
              <a:extLst>
                <a:ext uri="{FF2B5EF4-FFF2-40B4-BE49-F238E27FC236}">
                  <a16:creationId xmlns="" xmlns:a16="http://schemas.microsoft.com/office/drawing/2014/main" id="{60C1344D-CB3D-4CAA-A236-F00DA341C8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9585" y="2861942"/>
              <a:ext cx="396896" cy="33816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LA</a:t>
              </a:r>
            </a:p>
          </p:txBody>
        </p:sp>
        <p:sp>
          <p:nvSpPr>
            <p:cNvPr id="68" name="TextBox 109">
              <a:extLst>
                <a:ext uri="{FF2B5EF4-FFF2-40B4-BE49-F238E27FC236}">
                  <a16:creationId xmlns="" xmlns:a16="http://schemas.microsoft.com/office/drawing/2014/main" id="{B33EE26A-EE57-48BD-9102-B73672CF8E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7603" y="2057010"/>
              <a:ext cx="520727" cy="3381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CeA</a:t>
              </a:r>
            </a:p>
          </p:txBody>
        </p:sp>
        <p:sp>
          <p:nvSpPr>
            <p:cNvPr id="69" name="TextBox 110">
              <a:extLst>
                <a:ext uri="{FF2B5EF4-FFF2-40B4-BE49-F238E27FC236}">
                  <a16:creationId xmlns="" xmlns:a16="http://schemas.microsoft.com/office/drawing/2014/main" id="{774E0BFD-1E8B-4A10-A23B-E36EE03B92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72200" y="2285629"/>
              <a:ext cx="533764" cy="3385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PAG</a:t>
              </a:r>
            </a:p>
          </p:txBody>
        </p:sp>
        <p:sp>
          <p:nvSpPr>
            <p:cNvPr id="70" name="TextBox 13">
              <a:extLst>
                <a:ext uri="{FF2B5EF4-FFF2-40B4-BE49-F238E27FC236}">
                  <a16:creationId xmlns="" xmlns:a16="http://schemas.microsoft.com/office/drawing/2014/main" id="{B03764F0-EFB6-436D-9C9A-C6AE3D04A2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1967" y="2404703"/>
              <a:ext cx="509614" cy="26196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b="1"/>
                <a:t>lcCeA</a:t>
              </a:r>
            </a:p>
          </p:txBody>
        </p:sp>
        <p:sp>
          <p:nvSpPr>
            <p:cNvPr id="71" name="TextBox 111">
              <a:extLst>
                <a:ext uri="{FF2B5EF4-FFF2-40B4-BE49-F238E27FC236}">
                  <a16:creationId xmlns="" xmlns:a16="http://schemas.microsoft.com/office/drawing/2014/main" id="{08262012-424F-4F96-9EBB-E7151FE103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7931" y="2361836"/>
              <a:ext cx="450874" cy="26196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b="1"/>
                <a:t>lCeA</a:t>
              </a:r>
            </a:p>
          </p:txBody>
        </p:sp>
        <p:sp>
          <p:nvSpPr>
            <p:cNvPr id="72" name="TextBox 112">
              <a:extLst>
                <a:ext uri="{FF2B5EF4-FFF2-40B4-BE49-F238E27FC236}">
                  <a16:creationId xmlns="" xmlns:a16="http://schemas.microsoft.com/office/drawing/2014/main" id="{49BEBF2A-D884-4BD7-A8BC-D6D0F94D37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8805" y="2633322"/>
              <a:ext cx="530253" cy="26196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b="1"/>
                <a:t>mCeA</a:t>
              </a:r>
            </a:p>
          </p:txBody>
        </p:sp>
        <p:sp>
          <p:nvSpPr>
            <p:cNvPr id="74" name="TextBox 114">
              <a:extLst>
                <a:ext uri="{FF2B5EF4-FFF2-40B4-BE49-F238E27FC236}">
                  <a16:creationId xmlns="" xmlns:a16="http://schemas.microsoft.com/office/drawing/2014/main" id="{A406FF1A-7F8A-4C29-8278-D55061CD48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4804" y="2236413"/>
              <a:ext cx="390546" cy="33816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EC</a:t>
              </a:r>
            </a:p>
          </p:txBody>
        </p:sp>
        <p:sp>
          <p:nvSpPr>
            <p:cNvPr id="75" name="TextBox 115">
              <a:extLst>
                <a:ext uri="{FF2B5EF4-FFF2-40B4-BE49-F238E27FC236}">
                  <a16:creationId xmlns="" xmlns:a16="http://schemas.microsoft.com/office/drawing/2014/main" id="{E124A6BD-33E0-49C1-AB3A-63E419F46D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215" y="1795050"/>
              <a:ext cx="662022" cy="33816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mPFC</a:t>
              </a:r>
            </a:p>
          </p:txBody>
        </p:sp>
        <p:sp>
          <p:nvSpPr>
            <p:cNvPr id="76" name="TextBox 116">
              <a:extLst>
                <a:ext uri="{FF2B5EF4-FFF2-40B4-BE49-F238E27FC236}">
                  <a16:creationId xmlns="" xmlns:a16="http://schemas.microsoft.com/office/drawing/2014/main" id="{E4CEE8BC-AD54-488D-BB36-BE8332F360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5576" y="2328495"/>
              <a:ext cx="454049" cy="3381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PrL</a:t>
              </a:r>
            </a:p>
          </p:txBody>
        </p:sp>
        <p:sp>
          <p:nvSpPr>
            <p:cNvPr id="77" name="TextBox 116">
              <a:extLst>
                <a:ext uri="{FF2B5EF4-FFF2-40B4-BE49-F238E27FC236}">
                  <a16:creationId xmlns="" xmlns:a16="http://schemas.microsoft.com/office/drawing/2014/main" id="{F6201705-9E2E-4618-B98A-3137B0010B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5425" y="1274763"/>
              <a:ext cx="382607" cy="3385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IL</a:t>
              </a:r>
            </a:p>
          </p:txBody>
        </p:sp>
        <p:sp>
          <p:nvSpPr>
            <p:cNvPr id="78" name="TextBox 87">
              <a:extLst>
                <a:ext uri="{FF2B5EF4-FFF2-40B4-BE49-F238E27FC236}">
                  <a16:creationId xmlns="" xmlns:a16="http://schemas.microsoft.com/office/drawing/2014/main" id="{ECB6CE00-E8BC-460B-AFBD-9287BE3771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1000" y="2895600"/>
              <a:ext cx="471513" cy="23020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79" name="Half Frame 32">
              <a:extLst>
                <a:ext uri="{FF2B5EF4-FFF2-40B4-BE49-F238E27FC236}">
                  <a16:creationId xmlns="" xmlns:a16="http://schemas.microsoft.com/office/drawing/2014/main" id="{BF1D7775-D087-49B8-A659-0CA95E1B60A7}"/>
                </a:ext>
              </a:extLst>
            </p:cNvPr>
            <p:cNvSpPr/>
            <p:nvPr/>
          </p:nvSpPr>
          <p:spPr bwMode="auto">
            <a:xfrm rot="20786801">
              <a:off x="5943600" y="3217380"/>
              <a:ext cx="165100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0" name="Freeform 83">
              <a:extLst>
                <a:ext uri="{FF2B5EF4-FFF2-40B4-BE49-F238E27FC236}">
                  <a16:creationId xmlns="" xmlns:a16="http://schemas.microsoft.com/office/drawing/2014/main" id="{08536386-2812-4A96-8C37-3869EE759061}"/>
                </a:ext>
              </a:extLst>
            </p:cNvPr>
            <p:cNvSpPr/>
            <p:nvPr/>
          </p:nvSpPr>
          <p:spPr>
            <a:xfrm rot="21132749">
              <a:off x="5819981" y="2377409"/>
              <a:ext cx="1146928" cy="442527"/>
            </a:xfrm>
            <a:custGeom>
              <a:avLst/>
              <a:gdLst>
                <a:gd name="connsiteX0" fmla="*/ 0 w 1337480"/>
                <a:gd name="connsiteY0" fmla="*/ 0 h 122830"/>
                <a:gd name="connsiteX1" fmla="*/ 736979 w 1337480"/>
                <a:gd name="connsiteY1" fmla="*/ 116006 h 122830"/>
                <a:gd name="connsiteX2" fmla="*/ 1337480 w 1337480"/>
                <a:gd name="connsiteY2" fmla="*/ 40944 h 122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7480" h="122830">
                  <a:moveTo>
                    <a:pt x="0" y="0"/>
                  </a:moveTo>
                  <a:cubicBezTo>
                    <a:pt x="257033" y="54591"/>
                    <a:pt x="514066" y="109182"/>
                    <a:pt x="736979" y="116006"/>
                  </a:cubicBezTo>
                  <a:cubicBezTo>
                    <a:pt x="959892" y="122830"/>
                    <a:pt x="1337480" y="40944"/>
                    <a:pt x="1337480" y="40944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4">
              <a:extLst>
                <a:ext uri="{FF2B5EF4-FFF2-40B4-BE49-F238E27FC236}">
                  <a16:creationId xmlns="" xmlns:a16="http://schemas.microsoft.com/office/drawing/2014/main" id="{29B7D2CA-9AEA-489A-8B61-8AACE5709A58}"/>
                </a:ext>
              </a:extLst>
            </p:cNvPr>
            <p:cNvSpPr/>
            <p:nvPr/>
          </p:nvSpPr>
          <p:spPr>
            <a:xfrm rot="10588882">
              <a:off x="6097476" y="3757215"/>
              <a:ext cx="765240" cy="71604"/>
            </a:xfrm>
            <a:custGeom>
              <a:avLst/>
              <a:gdLst>
                <a:gd name="connsiteX0" fmla="*/ 0 w 1337480"/>
                <a:gd name="connsiteY0" fmla="*/ 0 h 122830"/>
                <a:gd name="connsiteX1" fmla="*/ 736979 w 1337480"/>
                <a:gd name="connsiteY1" fmla="*/ 116006 h 122830"/>
                <a:gd name="connsiteX2" fmla="*/ 1337480 w 1337480"/>
                <a:gd name="connsiteY2" fmla="*/ 40944 h 122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7480" h="122830">
                  <a:moveTo>
                    <a:pt x="0" y="0"/>
                  </a:moveTo>
                  <a:cubicBezTo>
                    <a:pt x="257033" y="54591"/>
                    <a:pt x="514066" y="109182"/>
                    <a:pt x="736979" y="116006"/>
                  </a:cubicBezTo>
                  <a:cubicBezTo>
                    <a:pt x="959892" y="122830"/>
                    <a:pt x="1337480" y="40944"/>
                    <a:pt x="1337480" y="40944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="" xmlns:a16="http://schemas.microsoft.com/office/drawing/2014/main" id="{CD877614-79AA-4107-AF7F-DD2A9E080932}"/>
                </a:ext>
              </a:extLst>
            </p:cNvPr>
            <p:cNvCxnSpPr/>
            <p:nvPr/>
          </p:nvCxnSpPr>
          <p:spPr>
            <a:xfrm>
              <a:off x="5715000" y="3200400"/>
              <a:ext cx="1447800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>
              <a:extLst>
                <a:ext uri="{FF2B5EF4-FFF2-40B4-BE49-F238E27FC236}">
                  <a16:creationId xmlns="" xmlns:a16="http://schemas.microsoft.com/office/drawing/2014/main" id="{6054BF20-90E0-4B69-8799-9B418BBF67AC}"/>
                </a:ext>
              </a:extLst>
            </p:cNvPr>
            <p:cNvSpPr txBox="1"/>
            <p:nvPr/>
          </p:nvSpPr>
          <p:spPr>
            <a:xfrm>
              <a:off x="6705600" y="2573179"/>
              <a:ext cx="590226" cy="24622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dl/</a:t>
              </a:r>
              <a:r>
                <a:rPr lang="en-US" sz="1000" dirty="0" err="1"/>
                <a:t>lPAG</a:t>
              </a:r>
              <a:endParaRPr lang="en-US" sz="1000" dirty="0"/>
            </a:p>
          </p:txBody>
        </p:sp>
        <p:sp>
          <p:nvSpPr>
            <p:cNvPr id="84" name="TextBox 83">
              <a:extLst>
                <a:ext uri="{FF2B5EF4-FFF2-40B4-BE49-F238E27FC236}">
                  <a16:creationId xmlns="" xmlns:a16="http://schemas.microsoft.com/office/drawing/2014/main" id="{CEE69A68-887F-449E-A433-D555FE6D5E70}"/>
                </a:ext>
              </a:extLst>
            </p:cNvPr>
            <p:cNvSpPr txBox="1"/>
            <p:nvPr/>
          </p:nvSpPr>
          <p:spPr>
            <a:xfrm>
              <a:off x="5943600" y="3505200"/>
              <a:ext cx="524503" cy="26161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100" dirty="0" err="1"/>
                <a:t>vlPAG</a:t>
              </a:r>
              <a:endParaRPr lang="en-US" sz="1100" dirty="0"/>
            </a:p>
          </p:txBody>
        </p:sp>
        <p:sp>
          <p:nvSpPr>
            <p:cNvPr id="85" name="Oval 84">
              <a:extLst>
                <a:ext uri="{FF2B5EF4-FFF2-40B4-BE49-F238E27FC236}">
                  <a16:creationId xmlns="" xmlns:a16="http://schemas.microsoft.com/office/drawing/2014/main" id="{6CD56CCE-30DE-4E59-B113-D4F01A3151D1}"/>
                </a:ext>
              </a:extLst>
            </p:cNvPr>
            <p:cNvSpPr/>
            <p:nvPr/>
          </p:nvSpPr>
          <p:spPr>
            <a:xfrm>
              <a:off x="6019800" y="3200400"/>
              <a:ext cx="304800" cy="304800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0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86" name="Freeform 89">
              <a:extLst>
                <a:ext uri="{FF2B5EF4-FFF2-40B4-BE49-F238E27FC236}">
                  <a16:creationId xmlns="" xmlns:a16="http://schemas.microsoft.com/office/drawing/2014/main" id="{52506BBF-1F9B-49A5-A8B3-B948B9CE27FB}"/>
                </a:ext>
              </a:extLst>
            </p:cNvPr>
            <p:cNvSpPr/>
            <p:nvPr/>
          </p:nvSpPr>
          <p:spPr>
            <a:xfrm>
              <a:off x="3129887" y="2794379"/>
              <a:ext cx="486770" cy="351430"/>
            </a:xfrm>
            <a:custGeom>
              <a:avLst/>
              <a:gdLst>
                <a:gd name="connsiteX0" fmla="*/ 486770 w 486770"/>
                <a:gd name="connsiteY0" fmla="*/ 78475 h 351430"/>
                <a:gd name="connsiteX1" fmla="*/ 159223 w 486770"/>
                <a:gd name="connsiteY1" fmla="*/ 37531 h 351430"/>
                <a:gd name="connsiteX2" fmla="*/ 22746 w 486770"/>
                <a:gd name="connsiteY2" fmla="*/ 303663 h 351430"/>
                <a:gd name="connsiteX3" fmla="*/ 22746 w 486770"/>
                <a:gd name="connsiteY3" fmla="*/ 324134 h 35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6770" h="351430">
                  <a:moveTo>
                    <a:pt x="486770" y="78475"/>
                  </a:moveTo>
                  <a:cubicBezTo>
                    <a:pt x="361665" y="39237"/>
                    <a:pt x="236560" y="0"/>
                    <a:pt x="159223" y="37531"/>
                  </a:cubicBezTo>
                  <a:cubicBezTo>
                    <a:pt x="81886" y="75062"/>
                    <a:pt x="45492" y="255896"/>
                    <a:pt x="22746" y="303663"/>
                  </a:cubicBezTo>
                  <a:cubicBezTo>
                    <a:pt x="0" y="351430"/>
                    <a:pt x="11373" y="337782"/>
                    <a:pt x="22746" y="324134"/>
                  </a:cubicBezTo>
                </a:path>
              </a:pathLst>
            </a:cu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reeform 90">
              <a:extLst>
                <a:ext uri="{FF2B5EF4-FFF2-40B4-BE49-F238E27FC236}">
                  <a16:creationId xmlns="" xmlns:a16="http://schemas.microsoft.com/office/drawing/2014/main" id="{47E6E3B9-A8A0-40B1-9B68-F17B7CAF0486}"/>
                </a:ext>
              </a:extLst>
            </p:cNvPr>
            <p:cNvSpPr/>
            <p:nvPr/>
          </p:nvSpPr>
          <p:spPr>
            <a:xfrm>
              <a:off x="3043451" y="3166281"/>
              <a:ext cx="484495" cy="359391"/>
            </a:xfrm>
            <a:custGeom>
              <a:avLst/>
              <a:gdLst>
                <a:gd name="connsiteX0" fmla="*/ 0 w 484495"/>
                <a:gd name="connsiteY0" fmla="*/ 232012 h 359391"/>
                <a:gd name="connsiteX1" fmla="*/ 313898 w 484495"/>
                <a:gd name="connsiteY1" fmla="*/ 320722 h 359391"/>
                <a:gd name="connsiteX2" fmla="*/ 484495 w 484495"/>
                <a:gd name="connsiteY2" fmla="*/ 0 h 359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4495" h="359391">
                  <a:moveTo>
                    <a:pt x="0" y="232012"/>
                  </a:moveTo>
                  <a:cubicBezTo>
                    <a:pt x="116574" y="295701"/>
                    <a:pt x="233149" y="359391"/>
                    <a:pt x="313898" y="320722"/>
                  </a:cubicBezTo>
                  <a:cubicBezTo>
                    <a:pt x="394647" y="282053"/>
                    <a:pt x="439571" y="141026"/>
                    <a:pt x="484495" y="0"/>
                  </a:cubicBezTo>
                </a:path>
              </a:pathLst>
            </a:cu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reeform 91">
              <a:extLst>
                <a:ext uri="{FF2B5EF4-FFF2-40B4-BE49-F238E27FC236}">
                  <a16:creationId xmlns="" xmlns:a16="http://schemas.microsoft.com/office/drawing/2014/main" id="{BD2558E7-8FFA-471A-BC16-77CE70D645B5}"/>
                </a:ext>
              </a:extLst>
            </p:cNvPr>
            <p:cNvSpPr/>
            <p:nvPr/>
          </p:nvSpPr>
          <p:spPr>
            <a:xfrm>
              <a:off x="3364173" y="3174242"/>
              <a:ext cx="2599899" cy="557283"/>
            </a:xfrm>
            <a:custGeom>
              <a:avLst/>
              <a:gdLst>
                <a:gd name="connsiteX0" fmla="*/ 0 w 2599899"/>
                <a:gd name="connsiteY0" fmla="*/ 312761 h 557283"/>
                <a:gd name="connsiteX1" fmla="*/ 1023582 w 2599899"/>
                <a:gd name="connsiteY1" fmla="*/ 517477 h 557283"/>
                <a:gd name="connsiteX2" fmla="*/ 1699146 w 2599899"/>
                <a:gd name="connsiteY2" fmla="*/ 73925 h 557283"/>
                <a:gd name="connsiteX3" fmla="*/ 2599899 w 2599899"/>
                <a:gd name="connsiteY3" fmla="*/ 73925 h 557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9899" h="557283">
                  <a:moveTo>
                    <a:pt x="0" y="312761"/>
                  </a:moveTo>
                  <a:cubicBezTo>
                    <a:pt x="370195" y="435022"/>
                    <a:pt x="740391" y="557283"/>
                    <a:pt x="1023582" y="517477"/>
                  </a:cubicBezTo>
                  <a:cubicBezTo>
                    <a:pt x="1306773" y="477671"/>
                    <a:pt x="1436427" y="147850"/>
                    <a:pt x="1699146" y="73925"/>
                  </a:cubicBezTo>
                  <a:cubicBezTo>
                    <a:pt x="1961866" y="0"/>
                    <a:pt x="2280882" y="36962"/>
                    <a:pt x="2599899" y="73925"/>
                  </a:cubicBezTo>
                </a:path>
              </a:pathLst>
            </a:cu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reeform 92">
              <a:extLst>
                <a:ext uri="{FF2B5EF4-FFF2-40B4-BE49-F238E27FC236}">
                  <a16:creationId xmlns="" xmlns:a16="http://schemas.microsoft.com/office/drawing/2014/main" id="{E00E161E-CE2A-49BB-A4C2-0528C35DD2F0}"/>
                </a:ext>
              </a:extLst>
            </p:cNvPr>
            <p:cNvSpPr/>
            <p:nvPr/>
          </p:nvSpPr>
          <p:spPr>
            <a:xfrm>
              <a:off x="3855493" y="3077570"/>
              <a:ext cx="334370" cy="53454"/>
            </a:xfrm>
            <a:custGeom>
              <a:avLst/>
              <a:gdLst>
                <a:gd name="connsiteX0" fmla="*/ 0 w 334370"/>
                <a:gd name="connsiteY0" fmla="*/ 0 h 53454"/>
                <a:gd name="connsiteX1" fmla="*/ 184244 w 334370"/>
                <a:gd name="connsiteY1" fmla="*/ 47767 h 53454"/>
                <a:gd name="connsiteX2" fmla="*/ 334370 w 334370"/>
                <a:gd name="connsiteY2" fmla="*/ 34120 h 53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4370" h="53454">
                  <a:moveTo>
                    <a:pt x="0" y="0"/>
                  </a:moveTo>
                  <a:cubicBezTo>
                    <a:pt x="64258" y="21040"/>
                    <a:pt x="128516" y="42080"/>
                    <a:pt x="184244" y="47767"/>
                  </a:cubicBezTo>
                  <a:cubicBezTo>
                    <a:pt x="239972" y="53454"/>
                    <a:pt x="334370" y="34120"/>
                    <a:pt x="334370" y="34120"/>
                  </a:cubicBezTo>
                </a:path>
              </a:pathLst>
            </a:cu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Half Frame 32">
              <a:extLst>
                <a:ext uri="{FF2B5EF4-FFF2-40B4-BE49-F238E27FC236}">
                  <a16:creationId xmlns="" xmlns:a16="http://schemas.microsoft.com/office/drawing/2014/main" id="{EEC24BD9-B3A4-4703-8771-735C91A2729B}"/>
                </a:ext>
              </a:extLst>
            </p:cNvPr>
            <p:cNvSpPr/>
            <p:nvPr/>
          </p:nvSpPr>
          <p:spPr bwMode="auto">
            <a:xfrm rot="19118111">
              <a:off x="6512334" y="3310489"/>
              <a:ext cx="166688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="" xmlns:a16="http://schemas.microsoft.com/office/drawing/2014/main" id="{E2984D9D-8E16-48D7-A779-E32A5F5CB32A}"/>
                </a:ext>
              </a:extLst>
            </p:cNvPr>
            <p:cNvCxnSpPr>
              <a:stCxn id="85" idx="6"/>
              <a:endCxn id="90" idx="0"/>
            </p:cNvCxnSpPr>
            <p:nvPr/>
          </p:nvCxnSpPr>
          <p:spPr>
            <a:xfrm>
              <a:off x="6324600" y="3352800"/>
              <a:ext cx="197340" cy="44684"/>
            </a:xfrm>
            <a:prstGeom prst="lin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Oval 91">
              <a:extLst>
                <a:ext uri="{FF2B5EF4-FFF2-40B4-BE49-F238E27FC236}">
                  <a16:creationId xmlns="" xmlns:a16="http://schemas.microsoft.com/office/drawing/2014/main" id="{C69B8599-0FB7-4A0B-821B-F0ECBD4502E0}"/>
                </a:ext>
              </a:extLst>
            </p:cNvPr>
            <p:cNvSpPr/>
            <p:nvPr/>
          </p:nvSpPr>
          <p:spPr bwMode="auto">
            <a:xfrm>
              <a:off x="6096000" y="2743200"/>
              <a:ext cx="306387" cy="307975"/>
            </a:xfrm>
            <a:prstGeom prst="ellips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9144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93" name="Freeform 96">
              <a:extLst>
                <a:ext uri="{FF2B5EF4-FFF2-40B4-BE49-F238E27FC236}">
                  <a16:creationId xmlns="" xmlns:a16="http://schemas.microsoft.com/office/drawing/2014/main" id="{C60BE578-4408-4F42-AF5F-23E3C381C396}"/>
                </a:ext>
              </a:extLst>
            </p:cNvPr>
            <p:cNvSpPr/>
            <p:nvPr/>
          </p:nvSpPr>
          <p:spPr>
            <a:xfrm>
              <a:off x="6359857" y="2982036"/>
              <a:ext cx="79611" cy="245660"/>
            </a:xfrm>
            <a:custGeom>
              <a:avLst/>
              <a:gdLst>
                <a:gd name="connsiteX0" fmla="*/ 27295 w 79611"/>
                <a:gd name="connsiteY0" fmla="*/ 0 h 245660"/>
                <a:gd name="connsiteX1" fmla="*/ 75062 w 79611"/>
                <a:gd name="connsiteY1" fmla="*/ 129654 h 245660"/>
                <a:gd name="connsiteX2" fmla="*/ 0 w 79611"/>
                <a:gd name="connsiteY2" fmla="*/ 245660 h 24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611" h="245660">
                  <a:moveTo>
                    <a:pt x="27295" y="0"/>
                  </a:moveTo>
                  <a:cubicBezTo>
                    <a:pt x="53453" y="44355"/>
                    <a:pt x="79611" y="88711"/>
                    <a:pt x="75062" y="129654"/>
                  </a:cubicBezTo>
                  <a:cubicBezTo>
                    <a:pt x="70513" y="170597"/>
                    <a:pt x="35256" y="208128"/>
                    <a:pt x="0" y="245660"/>
                  </a:cubicBezTo>
                </a:path>
              </a:pathLst>
            </a:custGeom>
            <a:grp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Half Frame 32">
              <a:extLst>
                <a:ext uri="{FF2B5EF4-FFF2-40B4-BE49-F238E27FC236}">
                  <a16:creationId xmlns="" xmlns:a16="http://schemas.microsoft.com/office/drawing/2014/main" id="{605D9246-AAB0-4976-A83B-B830C6F2607B}"/>
                </a:ext>
              </a:extLst>
            </p:cNvPr>
            <p:cNvSpPr/>
            <p:nvPr/>
          </p:nvSpPr>
          <p:spPr bwMode="auto">
            <a:xfrm rot="5945600">
              <a:off x="6261070" y="3204846"/>
              <a:ext cx="113161" cy="122151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5" name="Freeform 98">
              <a:extLst>
                <a:ext uri="{FF2B5EF4-FFF2-40B4-BE49-F238E27FC236}">
                  <a16:creationId xmlns="" xmlns:a16="http://schemas.microsoft.com/office/drawing/2014/main" id="{B7DA3FD9-E161-4ED3-ADD4-A13EB56F5E6F}"/>
                </a:ext>
              </a:extLst>
            </p:cNvPr>
            <p:cNvSpPr/>
            <p:nvPr/>
          </p:nvSpPr>
          <p:spPr>
            <a:xfrm>
              <a:off x="7579057" y="3026391"/>
              <a:ext cx="1036092" cy="855259"/>
            </a:xfrm>
            <a:custGeom>
              <a:avLst/>
              <a:gdLst>
                <a:gd name="connsiteX0" fmla="*/ 903027 w 1036092"/>
                <a:gd name="connsiteY0" fmla="*/ 146713 h 855259"/>
                <a:gd name="connsiteX1" fmla="*/ 343468 w 1036092"/>
                <a:gd name="connsiteY1" fmla="*/ 3412 h 855259"/>
                <a:gd name="connsiteX2" fmla="*/ 77337 w 1036092"/>
                <a:gd name="connsiteY2" fmla="*/ 126242 h 855259"/>
                <a:gd name="connsiteX3" fmla="*/ 90985 w 1036092"/>
                <a:gd name="connsiteY3" fmla="*/ 692624 h 855259"/>
                <a:gd name="connsiteX4" fmla="*/ 623247 w 1036092"/>
                <a:gd name="connsiteY4" fmla="*/ 835925 h 855259"/>
                <a:gd name="connsiteX5" fmla="*/ 916674 w 1036092"/>
                <a:gd name="connsiteY5" fmla="*/ 576618 h 855259"/>
                <a:gd name="connsiteX6" fmla="*/ 1032680 w 1036092"/>
                <a:gd name="connsiteY6" fmla="*/ 276367 h 855259"/>
                <a:gd name="connsiteX7" fmla="*/ 903027 w 1036092"/>
                <a:gd name="connsiteY7" fmla="*/ 146713 h 855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6092" h="855259">
                  <a:moveTo>
                    <a:pt x="903027" y="146713"/>
                  </a:moveTo>
                  <a:cubicBezTo>
                    <a:pt x="788158" y="101220"/>
                    <a:pt x="481083" y="6824"/>
                    <a:pt x="343468" y="3412"/>
                  </a:cubicBezTo>
                  <a:cubicBezTo>
                    <a:pt x="205853" y="0"/>
                    <a:pt x="119417" y="11373"/>
                    <a:pt x="77337" y="126242"/>
                  </a:cubicBezTo>
                  <a:cubicBezTo>
                    <a:pt x="35257" y="241111"/>
                    <a:pt x="0" y="574344"/>
                    <a:pt x="90985" y="692624"/>
                  </a:cubicBezTo>
                  <a:cubicBezTo>
                    <a:pt x="181970" y="810904"/>
                    <a:pt x="485632" y="855259"/>
                    <a:pt x="623247" y="835925"/>
                  </a:cubicBezTo>
                  <a:cubicBezTo>
                    <a:pt x="760862" y="816591"/>
                    <a:pt x="848435" y="669878"/>
                    <a:pt x="916674" y="576618"/>
                  </a:cubicBezTo>
                  <a:cubicBezTo>
                    <a:pt x="984913" y="483358"/>
                    <a:pt x="1029268" y="345743"/>
                    <a:pt x="1032680" y="276367"/>
                  </a:cubicBezTo>
                  <a:cubicBezTo>
                    <a:pt x="1036092" y="206991"/>
                    <a:pt x="1017896" y="192206"/>
                    <a:pt x="903027" y="146713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TextBox 109">
              <a:extLst>
                <a:ext uri="{FF2B5EF4-FFF2-40B4-BE49-F238E27FC236}">
                  <a16:creationId xmlns="" xmlns:a16="http://schemas.microsoft.com/office/drawing/2014/main" id="{934EB07A-B4A0-4730-8F07-E7790495E2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82000" y="4876800"/>
              <a:ext cx="391454" cy="3385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SC</a:t>
              </a:r>
            </a:p>
          </p:txBody>
        </p:sp>
        <p:sp>
          <p:nvSpPr>
            <p:cNvPr id="97" name="Oval 96">
              <a:extLst>
                <a:ext uri="{FF2B5EF4-FFF2-40B4-BE49-F238E27FC236}">
                  <a16:creationId xmlns="" xmlns:a16="http://schemas.microsoft.com/office/drawing/2014/main" id="{6AA6DCFD-ECE9-4088-B637-CAD5176EC89C}"/>
                </a:ext>
              </a:extLst>
            </p:cNvPr>
            <p:cNvSpPr/>
            <p:nvPr/>
          </p:nvSpPr>
          <p:spPr bwMode="auto">
            <a:xfrm>
              <a:off x="8001000" y="4872479"/>
              <a:ext cx="306388" cy="306387"/>
            </a:xfrm>
            <a:prstGeom prst="ellipse">
              <a:avLst/>
            </a:prstGeom>
            <a:grp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8" name="Half Frame 32">
              <a:extLst>
                <a:ext uri="{FF2B5EF4-FFF2-40B4-BE49-F238E27FC236}">
                  <a16:creationId xmlns="" xmlns:a16="http://schemas.microsoft.com/office/drawing/2014/main" id="{1AF2AC16-30E6-459A-A611-C4FA55C9E401}"/>
                </a:ext>
              </a:extLst>
            </p:cNvPr>
            <p:cNvSpPr/>
            <p:nvPr/>
          </p:nvSpPr>
          <p:spPr bwMode="auto">
            <a:xfrm rot="1701490">
              <a:off x="8109012" y="5667441"/>
              <a:ext cx="164974" cy="175637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99" name="Straight Connector 98">
              <a:extLst>
                <a:ext uri="{FF2B5EF4-FFF2-40B4-BE49-F238E27FC236}">
                  <a16:creationId xmlns="" xmlns:a16="http://schemas.microsoft.com/office/drawing/2014/main" id="{25ECFA74-517B-4EFB-BA28-CABFBFB8E747}"/>
                </a:ext>
              </a:extLst>
            </p:cNvPr>
            <p:cNvCxnSpPr>
              <a:stCxn id="97" idx="4"/>
            </p:cNvCxnSpPr>
            <p:nvPr/>
          </p:nvCxnSpPr>
          <p:spPr bwMode="auto">
            <a:xfrm flipH="1">
              <a:off x="8153400" y="5178866"/>
              <a:ext cx="794" cy="536134"/>
            </a:xfrm>
            <a:prstGeom prst="line">
              <a:avLst/>
            </a:prstGeom>
            <a:grpFill/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3">
              <a:extLst>
                <a:ext uri="{FF2B5EF4-FFF2-40B4-BE49-F238E27FC236}">
                  <a16:creationId xmlns="" xmlns:a16="http://schemas.microsoft.com/office/drawing/2014/main" id="{A1543EB0-B4DA-4482-B4F0-7931CECEF5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24800" y="4872479"/>
              <a:ext cx="523903" cy="2762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solidFill>
                    <a:srgbClr val="7030A0"/>
                  </a:solidFill>
                </a:rPr>
                <a:t>ACh</a:t>
              </a:r>
            </a:p>
          </p:txBody>
        </p:sp>
        <p:sp>
          <p:nvSpPr>
            <p:cNvPr id="101" name="TextBox 109">
              <a:extLst>
                <a:ext uri="{FF2B5EF4-FFF2-40B4-BE49-F238E27FC236}">
                  <a16:creationId xmlns="" xmlns:a16="http://schemas.microsoft.com/office/drawing/2014/main" id="{A8C3931C-548E-4DE7-9A81-DACC92CE70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72400" y="2590800"/>
              <a:ext cx="450764" cy="3385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Mc</a:t>
              </a:r>
            </a:p>
          </p:txBody>
        </p:sp>
      </p:grpSp>
      <p:sp>
        <p:nvSpPr>
          <p:cNvPr id="107" name="Rounded Rectangle 3">
            <a:extLst>
              <a:ext uri="{FF2B5EF4-FFF2-40B4-BE49-F238E27FC236}">
                <a16:creationId xmlns="" xmlns:a16="http://schemas.microsoft.com/office/drawing/2014/main" id="{96906AA6-A6B8-4522-AC4B-F551B00BE47E}"/>
              </a:ext>
            </a:extLst>
          </p:cNvPr>
          <p:cNvSpPr/>
          <p:nvPr/>
        </p:nvSpPr>
        <p:spPr>
          <a:xfrm>
            <a:off x="6280899" y="5289785"/>
            <a:ext cx="2145299" cy="1407696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Arc 107">
            <a:extLst>
              <a:ext uri="{FF2B5EF4-FFF2-40B4-BE49-F238E27FC236}">
                <a16:creationId xmlns="" xmlns:a16="http://schemas.microsoft.com/office/drawing/2014/main" id="{E3822FB8-9843-49FF-851C-413933CDF502}"/>
              </a:ext>
            </a:extLst>
          </p:cNvPr>
          <p:cNvSpPr/>
          <p:nvPr/>
        </p:nvSpPr>
        <p:spPr>
          <a:xfrm rot="7522042">
            <a:off x="2993159" y="1845406"/>
            <a:ext cx="1872260" cy="6124232"/>
          </a:xfrm>
          <a:prstGeom prst="arc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Connector 108">
            <a:extLst>
              <a:ext uri="{FF2B5EF4-FFF2-40B4-BE49-F238E27FC236}">
                <a16:creationId xmlns="" xmlns:a16="http://schemas.microsoft.com/office/drawing/2014/main" id="{0D75F06B-B845-422C-8500-E9988C52924C}"/>
              </a:ext>
            </a:extLst>
          </p:cNvPr>
          <p:cNvCxnSpPr/>
          <p:nvPr/>
        </p:nvCxnSpPr>
        <p:spPr>
          <a:xfrm>
            <a:off x="3192464" y="5666124"/>
            <a:ext cx="192808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="" xmlns:a16="http://schemas.microsoft.com/office/drawing/2014/main" id="{3D8845D9-3902-44F9-9BBB-D9EBF568FD45}"/>
              </a:ext>
            </a:extLst>
          </p:cNvPr>
          <p:cNvCxnSpPr/>
          <p:nvPr/>
        </p:nvCxnSpPr>
        <p:spPr>
          <a:xfrm flipV="1">
            <a:off x="3381278" y="5478352"/>
            <a:ext cx="1015" cy="18686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Arc 110">
            <a:extLst>
              <a:ext uri="{FF2B5EF4-FFF2-40B4-BE49-F238E27FC236}">
                <a16:creationId xmlns="" xmlns:a16="http://schemas.microsoft.com/office/drawing/2014/main" id="{E7B46C76-2848-4921-A649-30DEC71E1E5D}"/>
              </a:ext>
            </a:extLst>
          </p:cNvPr>
          <p:cNvSpPr/>
          <p:nvPr/>
        </p:nvSpPr>
        <p:spPr>
          <a:xfrm>
            <a:off x="2278911" y="4976123"/>
            <a:ext cx="2918003" cy="3342997"/>
          </a:xfrm>
          <a:prstGeom prst="arc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2" name="Straight Connector 111">
            <a:extLst>
              <a:ext uri="{FF2B5EF4-FFF2-40B4-BE49-F238E27FC236}">
                <a16:creationId xmlns="" xmlns:a16="http://schemas.microsoft.com/office/drawing/2014/main" id="{AE0AD927-D595-447E-99EE-3FF567013E09}"/>
              </a:ext>
            </a:extLst>
          </p:cNvPr>
          <p:cNvCxnSpPr/>
          <p:nvPr/>
        </p:nvCxnSpPr>
        <p:spPr>
          <a:xfrm flipV="1">
            <a:off x="3626314" y="4983502"/>
            <a:ext cx="103252" cy="77498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="" xmlns:a16="http://schemas.microsoft.com/office/drawing/2014/main" id="{43D54031-043C-43A2-B30E-62FF39401FBC}"/>
              </a:ext>
            </a:extLst>
          </p:cNvPr>
          <p:cNvCxnSpPr/>
          <p:nvPr/>
        </p:nvCxnSpPr>
        <p:spPr>
          <a:xfrm flipH="1" flipV="1">
            <a:off x="3661721" y="4833755"/>
            <a:ext cx="74994" cy="143883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0">
            <a:extLst>
              <a:ext uri="{FF2B5EF4-FFF2-40B4-BE49-F238E27FC236}">
                <a16:creationId xmlns="" xmlns:a16="http://schemas.microsoft.com/office/drawing/2014/main" id="{13FCE828-DEE3-4C2C-AED4-CB457EA6E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1967" y="5656174"/>
            <a:ext cx="16453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HYPOTHALAMUS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(</a:t>
            </a:r>
            <a:r>
              <a:rPr lang="en-US" altLang="en-US" sz="1600" b="1" dirty="0" err="1"/>
              <a:t>PeF</a:t>
            </a:r>
            <a:r>
              <a:rPr lang="en-US" altLang="en-US" sz="1600" b="1" dirty="0"/>
              <a:t>)</a:t>
            </a:r>
          </a:p>
        </p:txBody>
      </p:sp>
      <p:pic>
        <p:nvPicPr>
          <p:cNvPr id="124" name="Picture 123">
            <a:extLst>
              <a:ext uri="{FF2B5EF4-FFF2-40B4-BE49-F238E27FC236}">
                <a16:creationId xmlns="" xmlns:a16="http://schemas.microsoft.com/office/drawing/2014/main" id="{1072A2FC-F374-4F6A-9100-C9D5735BA90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025146" y="3367463"/>
            <a:ext cx="3810000" cy="1638300"/>
          </a:xfrm>
          <a:prstGeom prst="rect">
            <a:avLst/>
          </a:prstGeom>
        </p:spPr>
      </p:pic>
      <p:pic>
        <p:nvPicPr>
          <p:cNvPr id="125" name="Picture 124" descr="Image result for transparent background tear drop">
            <a:extLst>
              <a:ext uri="{FF2B5EF4-FFF2-40B4-BE49-F238E27FC236}">
                <a16:creationId xmlns="" xmlns:a16="http://schemas.microsoft.com/office/drawing/2014/main" id="{590008D2-1462-45DA-896D-5B3575116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0265" y="4746373"/>
            <a:ext cx="169051" cy="238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715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79167E-6 4.81481E-6 L 0.00039 0.1719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D77C3B5-982C-46E2-92C4-CA8BA109D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3920" y="365125"/>
            <a:ext cx="5557520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Transfect </a:t>
            </a:r>
            <a:r>
              <a:rPr lang="en-US" dirty="0" err="1"/>
              <a:t>PeF</a:t>
            </a:r>
            <a:r>
              <a:rPr lang="en-US" dirty="0"/>
              <a:t> Neurons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F9618CC-3053-4D39-B645-F6FBB915E8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43" t="15016" r="39636" b="44984"/>
          <a:stretch/>
        </p:blipFill>
        <p:spPr>
          <a:xfrm>
            <a:off x="879582" y="1819923"/>
            <a:ext cx="4793942" cy="2743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DD605DC-7631-40C9-BF83-ACC0A1420E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019" t="39095" r="20704" b="32814"/>
          <a:stretch/>
        </p:blipFill>
        <p:spPr>
          <a:xfrm>
            <a:off x="879582" y="4692358"/>
            <a:ext cx="2228296" cy="19264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C5042FF-CE42-4B60-824E-3A27DECC3A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82" t="66537" r="20996" b="5372"/>
          <a:stretch/>
        </p:blipFill>
        <p:spPr>
          <a:xfrm>
            <a:off x="3525128" y="4725080"/>
            <a:ext cx="2148396" cy="19264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20D45BE-4946-4417-B27D-946246CACE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70" t="57735" r="39709" b="5324"/>
          <a:stretch/>
        </p:blipFill>
        <p:spPr>
          <a:xfrm>
            <a:off x="6477000" y="1819923"/>
            <a:ext cx="4793942" cy="25334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6270DDA-59FD-44D1-971C-A4B61E9514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99" t="24652" r="49761" b="22815"/>
          <a:stretch/>
        </p:blipFill>
        <p:spPr>
          <a:xfrm>
            <a:off x="6574309" y="4418234"/>
            <a:ext cx="2148396" cy="24194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CE86FE7-D8B8-4F5B-B295-80D31FCD4E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274" t="24652" r="20667" b="22815"/>
          <a:stretch/>
        </p:blipFill>
        <p:spPr>
          <a:xfrm>
            <a:off x="9072879" y="4418234"/>
            <a:ext cx="2133601" cy="24194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2D777FD-C81E-4AE5-B532-E0ADA396B48D}"/>
              </a:ext>
            </a:extLst>
          </p:cNvPr>
          <p:cNvSpPr txBox="1"/>
          <p:nvPr/>
        </p:nvSpPr>
        <p:spPr>
          <a:xfrm>
            <a:off x="10139679" y="6420703"/>
            <a:ext cx="1261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= AMPA &amp; NMDA Antagonists</a:t>
            </a:r>
          </a:p>
        </p:txBody>
      </p:sp>
    </p:spTree>
    <p:extLst>
      <p:ext uri="{BB962C8B-B14F-4D97-AF65-F5344CB8AC3E}">
        <p14:creationId xmlns:p14="http://schemas.microsoft.com/office/powerpoint/2010/main" val="133360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5F4832-6275-4089-A84E-D3A870D53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80" y="365125"/>
            <a:ext cx="4423742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Fear Conditioning</a:t>
            </a:r>
          </a:p>
        </p:txBody>
      </p:sp>
      <p:pic>
        <p:nvPicPr>
          <p:cNvPr id="1026" name="Picture 2" descr="Image result for fear conditioning learning">
            <a:extLst>
              <a:ext uri="{FF2B5EF4-FFF2-40B4-BE49-F238E27FC236}">
                <a16:creationId xmlns="" xmlns:a16="http://schemas.microsoft.com/office/drawing/2014/main" id="{9B68BB6D-F987-4C03-A2F9-BD66F94F7B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6"/>
          <a:stretch/>
        </p:blipFill>
        <p:spPr bwMode="auto">
          <a:xfrm>
            <a:off x="3251200" y="1735456"/>
            <a:ext cx="5496560" cy="489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281FA5B-FDB7-440B-9288-C117492A05B3}"/>
              </a:ext>
            </a:extLst>
          </p:cNvPr>
          <p:cNvSpPr/>
          <p:nvPr/>
        </p:nvSpPr>
        <p:spPr>
          <a:xfrm>
            <a:off x="-43649" y="6616749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latin typeface="Segoe UI" panose="020B0502040204020203" pitchFamily="34" charset="0"/>
              </a:rPr>
              <a:t>Medina, J., et al. (2002). </a:t>
            </a:r>
            <a:r>
              <a:rPr lang="en-US" sz="1000" u="sng" dirty="0">
                <a:latin typeface="Segoe UI" panose="020B0502040204020203" pitchFamily="34" charset="0"/>
              </a:rPr>
              <a:t>Parallels between cerebellum- and amygdala-dependent conditioning.</a:t>
            </a:r>
          </a:p>
        </p:txBody>
      </p:sp>
    </p:spTree>
    <p:extLst>
      <p:ext uri="{BB962C8B-B14F-4D97-AF65-F5344CB8AC3E}">
        <p14:creationId xmlns:p14="http://schemas.microsoft.com/office/powerpoint/2010/main" val="4194974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5F4832-6275-4089-A84E-D3A870D53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80" y="365125"/>
            <a:ext cx="4423742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Fear Conditioning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281FA5B-FDB7-440B-9288-C117492A05B3}"/>
              </a:ext>
            </a:extLst>
          </p:cNvPr>
          <p:cNvSpPr/>
          <p:nvPr/>
        </p:nvSpPr>
        <p:spPr>
          <a:xfrm>
            <a:off x="-43650" y="6616749"/>
            <a:ext cx="859836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/>
              <a:t>Cohodes</a:t>
            </a:r>
            <a:r>
              <a:rPr lang="en-US" sz="1000" dirty="0"/>
              <a:t>, E., &amp; Gee, D.  (2017, December 19). Developmental Neurobiology of Anxiety and Related Disorders. </a:t>
            </a:r>
            <a:r>
              <a:rPr lang="en-US" sz="1000" i="1" dirty="0"/>
              <a:t>Oxford Research Encyclopedia of Neuroscience.</a:t>
            </a:r>
            <a:r>
              <a:rPr lang="en-US" sz="1000" dirty="0"/>
              <a:t> Ed.</a:t>
            </a:r>
            <a:endParaRPr lang="en-US" sz="1000" u="sng" dirty="0">
              <a:latin typeface="Segoe UI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ECABF87-A9B1-42CA-85C4-335D336BD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413" y="1818640"/>
            <a:ext cx="8701587" cy="463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0601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5F4832-6275-4089-A84E-D3A870D53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437" y="365125"/>
            <a:ext cx="11026065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Intra-BLA Stimulation during Fear Conditioning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BDA8F45-9D0E-483C-8F66-D22703CD117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67360" y="-342387"/>
            <a:ext cx="12659360" cy="81381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7B41314-556D-4566-9427-C5B29BD5D7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28" t="28608" r="72111" b="41489"/>
          <a:stretch/>
        </p:blipFill>
        <p:spPr>
          <a:xfrm rot="653604">
            <a:off x="875041" y="1657165"/>
            <a:ext cx="2494626" cy="20507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FC4D333-26DA-470F-B544-40952B235D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914" t="40800" r="67812" b="8906"/>
          <a:stretch/>
        </p:blipFill>
        <p:spPr>
          <a:xfrm rot="5400000">
            <a:off x="1640759" y="2144108"/>
            <a:ext cx="390263" cy="28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30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124ABAC-BBF4-4ED2-847E-163B20BCAB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66" t="37185" r="52834" b="13037"/>
          <a:stretch/>
        </p:blipFill>
        <p:spPr>
          <a:xfrm>
            <a:off x="5384799" y="1838960"/>
            <a:ext cx="5213531" cy="456184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="" xmlns:a16="http://schemas.microsoft.com/office/drawing/2014/main" id="{35E5E19B-32F3-400F-A107-2DB079468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65125"/>
            <a:ext cx="11226800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Intra-BLA Stimulation during Fear Conditioning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71A47C8-F4D3-470D-BD2E-EDCCCB5B68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726"/>
          <a:stretch/>
        </p:blipFill>
        <p:spPr>
          <a:xfrm>
            <a:off x="1814013" y="1838960"/>
            <a:ext cx="2199187" cy="46335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B7A9490-6A37-460A-92AE-C51C06E88A62}"/>
              </a:ext>
            </a:extLst>
          </p:cNvPr>
          <p:cNvSpPr txBox="1"/>
          <p:nvPr/>
        </p:nvSpPr>
        <p:spPr>
          <a:xfrm>
            <a:off x="1052715" y="3429000"/>
            <a:ext cx="10133704" cy="120032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Stimulation of Glutamatergic 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PeF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→ BLA Projections Enhanced Acquisition of Conditioned Fear</a:t>
            </a:r>
          </a:p>
        </p:txBody>
      </p:sp>
    </p:spTree>
    <p:extLst>
      <p:ext uri="{BB962C8B-B14F-4D97-AF65-F5344CB8AC3E}">
        <p14:creationId xmlns:p14="http://schemas.microsoft.com/office/powerpoint/2010/main" val="315786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0C86D9-1463-4CC3-94D2-325736218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65125"/>
            <a:ext cx="11226800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Intra-BLA Stimulation during Fear Conditioning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A0B40F4-98F6-4D96-A8A6-0129BE267F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84" t="36889" r="58833" b="13333"/>
          <a:stretch/>
        </p:blipFill>
        <p:spPr>
          <a:xfrm>
            <a:off x="5293360" y="1793240"/>
            <a:ext cx="5323840" cy="45749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A2927E0-EC40-4DF1-AF6F-330E1DA46B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24" r="50907"/>
          <a:stretch/>
        </p:blipFill>
        <p:spPr>
          <a:xfrm>
            <a:off x="1859280" y="1793240"/>
            <a:ext cx="2042160" cy="46335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468FEA7-B7D4-4F87-8F67-32616156B4B5}"/>
              </a:ext>
            </a:extLst>
          </p:cNvPr>
          <p:cNvSpPr txBox="1"/>
          <p:nvPr/>
        </p:nvSpPr>
        <p:spPr>
          <a:xfrm>
            <a:off x="1052715" y="3429000"/>
            <a:ext cx="10133704" cy="120032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Stimulation of Glutamatergic 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PeF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→ BLA Projections Enhanced Consolidation of Conditioned Fear</a:t>
            </a:r>
          </a:p>
        </p:txBody>
      </p:sp>
    </p:spTree>
    <p:extLst>
      <p:ext uri="{BB962C8B-B14F-4D97-AF65-F5344CB8AC3E}">
        <p14:creationId xmlns:p14="http://schemas.microsoft.com/office/powerpoint/2010/main" val="5051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70000"/>
            </a:schemeClr>
          </a:solidFill>
        </p:spPr>
        <p:txBody>
          <a:bodyPr/>
          <a:lstStyle/>
          <a:p>
            <a:pPr algn="ctr"/>
            <a:r>
              <a:rPr lang="en-US" dirty="0"/>
              <a:t>Post-Traumatic Stress Disorder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D8C571D-64B3-4612-B721-656D30AA1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38" y="1445342"/>
            <a:ext cx="3587271" cy="2692349"/>
          </a:xfrm>
          <a:prstGeom prst="rect">
            <a:avLst/>
          </a:prstGeom>
        </p:spPr>
      </p:pic>
      <p:pic>
        <p:nvPicPr>
          <p:cNvPr id="1026" name="Picture 2" descr="Image result for car accident">
            <a:extLst>
              <a:ext uri="{FF2B5EF4-FFF2-40B4-BE49-F238E27FC236}">
                <a16:creationId xmlns="" xmlns:a16="http://schemas.microsoft.com/office/drawing/2014/main" id="{9ECD3A5B-D18D-4939-BE8B-6D722E10B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00" y="4280494"/>
            <a:ext cx="3593810" cy="239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Right 3">
            <a:extLst>
              <a:ext uri="{FF2B5EF4-FFF2-40B4-BE49-F238E27FC236}">
                <a16:creationId xmlns="" xmlns:a16="http://schemas.microsoft.com/office/drawing/2014/main" id="{AC257C10-D4FC-4D15-A0EE-27376E39B651}"/>
              </a:ext>
            </a:extLst>
          </p:cNvPr>
          <p:cNvSpPr/>
          <p:nvPr/>
        </p:nvSpPr>
        <p:spPr>
          <a:xfrm>
            <a:off x="4252402" y="3799640"/>
            <a:ext cx="3204839" cy="798990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CE84B01-5057-49C3-A9C9-7DE577C2D8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5015" y="1445342"/>
            <a:ext cx="4037237" cy="2692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4ED48BC-C3A7-4CD8-A34D-BD966E6518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144"/>
          <a:stretch/>
        </p:blipFill>
        <p:spPr>
          <a:xfrm>
            <a:off x="8138129" y="4280494"/>
            <a:ext cx="3561624" cy="23999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521C0DA-C1A3-4DBF-8E02-55AFE314D616}"/>
              </a:ext>
            </a:extLst>
          </p:cNvPr>
          <p:cNvSpPr txBox="1"/>
          <p:nvPr/>
        </p:nvSpPr>
        <p:spPr>
          <a:xfrm rot="16200000">
            <a:off x="6875368" y="5356383"/>
            <a:ext cx="1426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Acute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5B0965D-B9C3-418E-BC88-BFE6FF21E50F}"/>
              </a:ext>
            </a:extLst>
          </p:cNvPr>
          <p:cNvSpPr txBox="1"/>
          <p:nvPr/>
        </p:nvSpPr>
        <p:spPr>
          <a:xfrm rot="16200000">
            <a:off x="6700903" y="2415448"/>
            <a:ext cx="1693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Chronic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E3EAC45-5AC2-4048-A036-928AB7E7230C}"/>
              </a:ext>
            </a:extLst>
          </p:cNvPr>
          <p:cNvSpPr txBox="1"/>
          <p:nvPr/>
        </p:nvSpPr>
        <p:spPr>
          <a:xfrm>
            <a:off x="4889064" y="3853996"/>
            <a:ext cx="1693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428166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0C86D9-1463-4CC3-94D2-325736218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65125"/>
            <a:ext cx="11226800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Intra-BLA Stimulation during Fear Conditioning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BE6D571-08CE-4BB0-9FD0-B9A24AA249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50" t="36741" r="24750" b="13333"/>
          <a:stretch/>
        </p:blipFill>
        <p:spPr>
          <a:xfrm>
            <a:off x="5100319" y="1762684"/>
            <a:ext cx="5496349" cy="46076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2827B7B-9353-48E4-9219-9215312B6A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77" r="26038"/>
          <a:stretch/>
        </p:blipFill>
        <p:spPr>
          <a:xfrm>
            <a:off x="1849120" y="1762684"/>
            <a:ext cx="2052320" cy="46335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5650AA4-7609-4004-8761-5D07DC2CEC95}"/>
              </a:ext>
            </a:extLst>
          </p:cNvPr>
          <p:cNvSpPr txBox="1"/>
          <p:nvPr/>
        </p:nvSpPr>
        <p:spPr>
          <a:xfrm>
            <a:off x="1052715" y="3429000"/>
            <a:ext cx="10133704" cy="120032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Stimulation of Glutamatergic 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PeF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→ BLA Projections Delayed Extinction of Conditioned Fear</a:t>
            </a:r>
          </a:p>
        </p:txBody>
      </p:sp>
    </p:spTree>
    <p:extLst>
      <p:ext uri="{BB962C8B-B14F-4D97-AF65-F5344CB8AC3E}">
        <p14:creationId xmlns:p14="http://schemas.microsoft.com/office/powerpoint/2010/main" val="50258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0C86D9-1463-4CC3-94D2-325736218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65125"/>
            <a:ext cx="11226800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Intra-BLA Stimulation during Fear Conditioning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4E8286D-D0CA-40F0-9F47-2BE127475B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50" t="32148" r="27500" b="21778"/>
          <a:stretch/>
        </p:blipFill>
        <p:spPr>
          <a:xfrm>
            <a:off x="4456253" y="1788159"/>
            <a:ext cx="6126719" cy="47047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CB56A5F-8876-4842-8D7B-24C26E9D97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714" r="1167"/>
          <a:stretch/>
        </p:blipFill>
        <p:spPr>
          <a:xfrm>
            <a:off x="1859280" y="1788159"/>
            <a:ext cx="2011680" cy="46335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AED43DF-B251-47A2-9ED8-346351FF6C73}"/>
              </a:ext>
            </a:extLst>
          </p:cNvPr>
          <p:cNvSpPr txBox="1"/>
          <p:nvPr/>
        </p:nvSpPr>
        <p:spPr>
          <a:xfrm>
            <a:off x="1052715" y="3429000"/>
            <a:ext cx="10133704" cy="120032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Stimulation of Glutamatergic 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PeF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→ BLA Projections Enhanced Persistence of Conditioned Fear</a:t>
            </a:r>
          </a:p>
        </p:txBody>
      </p:sp>
    </p:spTree>
    <p:extLst>
      <p:ext uri="{BB962C8B-B14F-4D97-AF65-F5344CB8AC3E}">
        <p14:creationId xmlns:p14="http://schemas.microsoft.com/office/powerpoint/2010/main" val="342727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B8E8AB-A78F-4CE1-8BC7-6271D75FB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0" y="254518"/>
            <a:ext cx="8610600" cy="1293028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algn="ctr"/>
            <a:r>
              <a:rPr lang="en-US" dirty="0"/>
              <a:t>Stereotaxic Surgery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81A4686-CEB9-48C0-B9F8-E6127A33C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225" y="3399639"/>
            <a:ext cx="3016167" cy="27466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92B9E86-EE7B-4B48-A863-C4B2E1CF6A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982" t="43505" r="67334" b="6769"/>
          <a:stretch/>
        </p:blipFill>
        <p:spPr>
          <a:xfrm rot="4584133">
            <a:off x="6035116" y="4358691"/>
            <a:ext cx="450577" cy="3162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A6F7F3F-C16A-406F-B7A5-3B34C0910534}"/>
              </a:ext>
            </a:extLst>
          </p:cNvPr>
          <p:cNvSpPr txBox="1"/>
          <p:nvPr/>
        </p:nvSpPr>
        <p:spPr>
          <a:xfrm>
            <a:off x="3092180" y="1891931"/>
            <a:ext cx="6078255" cy="138499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Cannula Targeting </a:t>
            </a:r>
            <a:r>
              <a:rPr lang="en-US" sz="2800" dirty="0" err="1"/>
              <a:t>PeF</a:t>
            </a:r>
            <a:endParaRPr lang="en-US" sz="2800" dirty="0"/>
          </a:p>
          <a:p>
            <a:pPr algn="ctr"/>
            <a:r>
              <a:rPr lang="en-US" sz="2800" dirty="0"/>
              <a:t>with</a:t>
            </a:r>
          </a:p>
          <a:p>
            <a:pPr algn="ctr"/>
            <a:r>
              <a:rPr lang="en-US" sz="2800" dirty="0"/>
              <a:t>Osmotic Pump Delivering 1-AG or d-AG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744DF48-A37D-4CDD-B911-2D29525785A5}"/>
              </a:ext>
            </a:extLst>
          </p:cNvPr>
          <p:cNvSpPr txBox="1"/>
          <p:nvPr/>
        </p:nvSpPr>
        <p:spPr>
          <a:xfrm>
            <a:off x="0" y="6211669"/>
            <a:ext cx="6917713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1-AG = 1-allyglycine = glutamic acid decarboxylase (GAD) inhibitor</a:t>
            </a:r>
          </a:p>
          <a:p>
            <a:r>
              <a:rPr lang="en-US" dirty="0"/>
              <a:t>d-AG = inactive isomer of 1-AG</a:t>
            </a:r>
          </a:p>
        </p:txBody>
      </p:sp>
      <p:pic>
        <p:nvPicPr>
          <p:cNvPr id="15" name="Picture 8" descr="Image result for mini osmotic pump">
            <a:extLst>
              <a:ext uri="{FF2B5EF4-FFF2-40B4-BE49-F238E27FC236}">
                <a16:creationId xmlns="" xmlns:a16="http://schemas.microsoft.com/office/drawing/2014/main" id="{CFAB2D40-156C-4FC5-A2DF-5EE9F34BE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512197" y="2584261"/>
            <a:ext cx="2371701" cy="335280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D6796E6-4A29-48EB-BABF-360EF26A3C59}"/>
              </a:ext>
            </a:extLst>
          </p:cNvPr>
          <p:cNvSpPr txBox="1"/>
          <p:nvPr/>
        </p:nvSpPr>
        <p:spPr>
          <a:xfrm>
            <a:off x="172121" y="4260661"/>
            <a:ext cx="1189795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</a:rPr>
              <a:t>1-AG mimics panic state by blocking GABAergic tone in </a:t>
            </a:r>
            <a:r>
              <a:rPr lang="en-US" sz="3600" dirty="0" err="1">
                <a:solidFill>
                  <a:srgbClr val="C00000"/>
                </a:solidFill>
              </a:rPr>
              <a:t>PeF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02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1828 C -0.06184 -0.0801 -0.12356 -0.17848 -0.17474 -0.17755 C -0.22591 -0.17662 -0.28528 -0.00949 -0.30729 0.02407 " pathEditMode="relative" rAng="0" ptsTypes="AAA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5" y="-951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" y="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0C86D9-1463-4CC3-94D2-325736218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65125"/>
            <a:ext cx="11226800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1-AG-Induced Panic during Fear Conditioning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90BC259-4A7E-4D57-8BA1-B8DC618975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33" t="24652" r="46917" b="21037"/>
          <a:stretch/>
        </p:blipFill>
        <p:spPr>
          <a:xfrm>
            <a:off x="5191760" y="1853248"/>
            <a:ext cx="5380862" cy="47304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E77836E-27F1-433B-BE3B-77B3EB6AF9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726"/>
          <a:stretch/>
        </p:blipFill>
        <p:spPr>
          <a:xfrm>
            <a:off x="1814013" y="1838960"/>
            <a:ext cx="2199187" cy="46335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4E68500-F82F-4756-BD2A-D62C0E7AD81A}"/>
              </a:ext>
            </a:extLst>
          </p:cNvPr>
          <p:cNvSpPr txBox="1"/>
          <p:nvPr/>
        </p:nvSpPr>
        <p:spPr>
          <a:xfrm>
            <a:off x="436880" y="3429000"/>
            <a:ext cx="11226799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1-AG did Not Enhance Acquisition of Conditioned Fear</a:t>
            </a:r>
          </a:p>
        </p:txBody>
      </p:sp>
    </p:spTree>
    <p:extLst>
      <p:ext uri="{BB962C8B-B14F-4D97-AF65-F5344CB8AC3E}">
        <p14:creationId xmlns:p14="http://schemas.microsoft.com/office/powerpoint/2010/main" val="86374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2347743-8594-4574-B837-63B862E9F2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167" t="25778" r="8583" b="21037"/>
          <a:stretch/>
        </p:blipFill>
        <p:spPr>
          <a:xfrm>
            <a:off x="5049519" y="1767840"/>
            <a:ext cx="5501767" cy="48056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183C2A4-D6C5-4532-A0FC-51A9A58AA0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77" r="26038"/>
          <a:stretch/>
        </p:blipFill>
        <p:spPr>
          <a:xfrm>
            <a:off x="1849120" y="1767840"/>
            <a:ext cx="2052320" cy="463359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319CDEC5-8A49-4D89-A213-60D6C639E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65125"/>
            <a:ext cx="11226800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1-AG-Induced Panic during Fear Conditioning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F3CAF06-5391-49B3-9612-A68BCDAA41E9}"/>
              </a:ext>
            </a:extLst>
          </p:cNvPr>
          <p:cNvSpPr txBox="1"/>
          <p:nvPr/>
        </p:nvSpPr>
        <p:spPr>
          <a:xfrm>
            <a:off x="436880" y="3429000"/>
            <a:ext cx="11226799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1-AG Delayed Extinction of Conditioned Fear</a:t>
            </a:r>
          </a:p>
        </p:txBody>
      </p:sp>
    </p:spTree>
    <p:extLst>
      <p:ext uri="{BB962C8B-B14F-4D97-AF65-F5344CB8AC3E}">
        <p14:creationId xmlns:p14="http://schemas.microsoft.com/office/powerpoint/2010/main" val="51346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E62D5DB-F2D6-465E-8001-4E43B9311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918" y="1534313"/>
            <a:ext cx="8170626" cy="534495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CB8DE917-5790-4610-9222-C76A7DA82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65125"/>
            <a:ext cx="11226800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Electrophysiology</a:t>
            </a:r>
          </a:p>
        </p:txBody>
      </p:sp>
    </p:spTree>
    <p:extLst>
      <p:ext uri="{BB962C8B-B14F-4D97-AF65-F5344CB8AC3E}">
        <p14:creationId xmlns:p14="http://schemas.microsoft.com/office/powerpoint/2010/main" val="11094334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812" t="9142" r="84412" b="49135"/>
          <a:stretch/>
        </p:blipFill>
        <p:spPr>
          <a:xfrm>
            <a:off x="1062018" y="1741303"/>
            <a:ext cx="3261602" cy="49381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858" t="53316" r="84047" b="21703"/>
          <a:stretch/>
        </p:blipFill>
        <p:spPr>
          <a:xfrm>
            <a:off x="5757780" y="1741303"/>
            <a:ext cx="5625392" cy="493812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3A52338C-298E-4B0E-86C3-D5F4C470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65125"/>
            <a:ext cx="11226800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Exploring Synaptic Properties of BLA Pyramidal Neurons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257383F-98F5-4282-BA40-A35FC675411A}"/>
              </a:ext>
            </a:extLst>
          </p:cNvPr>
          <p:cNvSpPr txBox="1"/>
          <p:nvPr/>
        </p:nvSpPr>
        <p:spPr>
          <a:xfrm>
            <a:off x="436880" y="3450161"/>
            <a:ext cx="11226799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Days of 1-AG ↑ Excitability of BLA Pyramidal Neurons</a:t>
            </a:r>
          </a:p>
        </p:txBody>
      </p:sp>
    </p:spTree>
    <p:extLst>
      <p:ext uri="{BB962C8B-B14F-4D97-AF65-F5344CB8AC3E}">
        <p14:creationId xmlns:p14="http://schemas.microsoft.com/office/powerpoint/2010/main" val="220435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7058" t="9142" r="74308" b="64695"/>
          <a:stretch/>
        </p:blipFill>
        <p:spPr>
          <a:xfrm>
            <a:off x="1000588" y="1741715"/>
            <a:ext cx="4079409" cy="43851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26871" t="9142" r="63948" b="64673"/>
          <a:stretch/>
        </p:blipFill>
        <p:spPr>
          <a:xfrm>
            <a:off x="6820693" y="1770740"/>
            <a:ext cx="4340793" cy="439118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38CF4F5A-E783-4E90-9F35-5C955E076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65125"/>
            <a:ext cx="11226800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Exploring Synaptic Properties of BLA Pyramidal Neurons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B9CD4E2-BC92-4F00-8E17-BEDF1506FFF9}"/>
              </a:ext>
            </a:extLst>
          </p:cNvPr>
          <p:cNvSpPr txBox="1"/>
          <p:nvPr/>
        </p:nvSpPr>
        <p:spPr>
          <a:xfrm>
            <a:off x="103053" y="6415314"/>
            <a:ext cx="8982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mAHP</a:t>
            </a:r>
            <a:r>
              <a:rPr lang="en-US" dirty="0"/>
              <a:t> = medium after hyperpolarization – dependent on the number of AP spikes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3026CB0-43CE-4DDC-B7E9-D0BAF219C7BA}"/>
              </a:ext>
            </a:extLst>
          </p:cNvPr>
          <p:cNvSpPr txBox="1"/>
          <p:nvPr/>
        </p:nvSpPr>
        <p:spPr>
          <a:xfrm>
            <a:off x="436880" y="3450161"/>
            <a:ext cx="11226799" cy="120032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Days of 1-AG ↓ 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mAHP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BLA Pyramidal Neurons </a:t>
            </a:r>
          </a:p>
          <a:p>
            <a:pPr algn="ctr"/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(↑ Neuronal Excitability)</a:t>
            </a:r>
          </a:p>
        </p:txBody>
      </p:sp>
    </p:spTree>
    <p:extLst>
      <p:ext uri="{BB962C8B-B14F-4D97-AF65-F5344CB8AC3E}">
        <p14:creationId xmlns:p14="http://schemas.microsoft.com/office/powerpoint/2010/main" val="41997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969" t="33742" r="65957" b="48101"/>
          <a:stretch/>
        </p:blipFill>
        <p:spPr>
          <a:xfrm>
            <a:off x="295600" y="2960915"/>
            <a:ext cx="4105871" cy="17543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13869" t="57364" r="77278" b="18483"/>
          <a:stretch/>
        </p:blipFill>
        <p:spPr>
          <a:xfrm>
            <a:off x="8598598" y="2413341"/>
            <a:ext cx="3316163" cy="320933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45DC687B-54D2-4D21-9080-54642EA12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65125"/>
            <a:ext cx="11226800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Exploring Synaptic Properties of BLA Pyramidal Neurons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05702FF-E43E-4D82-800B-838A8FE8EA55}"/>
              </a:ext>
            </a:extLst>
          </p:cNvPr>
          <p:cNvSpPr txBox="1"/>
          <p:nvPr/>
        </p:nvSpPr>
        <p:spPr>
          <a:xfrm>
            <a:off x="0" y="6185949"/>
            <a:ext cx="8982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sEPSPs</a:t>
            </a:r>
            <a:r>
              <a:rPr lang="en-US" dirty="0"/>
              <a:t> = spontaneous Excitatory Post-Synaptic Potentials</a:t>
            </a:r>
          </a:p>
          <a:p>
            <a:r>
              <a:rPr lang="en-US" dirty="0" err="1"/>
              <a:t>sIPSPs</a:t>
            </a:r>
            <a:r>
              <a:rPr lang="en-US" dirty="0"/>
              <a:t>  = spontaneous Inhibitory Post-Synaptic Potentials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D4C7DE8-8335-4BB4-BE48-A5BD8A4AFC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73" t="58540" r="60018" b="18484"/>
          <a:stretch/>
        </p:blipFill>
        <p:spPr>
          <a:xfrm>
            <a:off x="4850404" y="2416915"/>
            <a:ext cx="3350375" cy="32093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9EBCC66-39C9-47C6-80FB-3344F4069767}"/>
              </a:ext>
            </a:extLst>
          </p:cNvPr>
          <p:cNvSpPr txBox="1"/>
          <p:nvPr/>
        </p:nvSpPr>
        <p:spPr>
          <a:xfrm>
            <a:off x="436880" y="3450161"/>
            <a:ext cx="11226799" cy="175432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Days of 1-AG ↑ 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sEPSP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frequency and ↓ 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sIPSP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frequency in BLA Pyramidal Neurons </a:t>
            </a:r>
          </a:p>
          <a:p>
            <a:pPr algn="ctr"/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(Makes BLA Pyramidal Neurons More Sensitive)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80A15D0-10F4-4C8E-B705-7A43634710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96" t="53852" r="64073" b="41861"/>
          <a:stretch/>
        </p:blipFill>
        <p:spPr>
          <a:xfrm>
            <a:off x="5861624" y="2504709"/>
            <a:ext cx="1833412" cy="3855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4F3D797-53BA-49AB-BAFE-6B245F2D16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09" t="53895" r="81620" b="42181"/>
          <a:stretch/>
        </p:blipFill>
        <p:spPr>
          <a:xfrm>
            <a:off x="9963969" y="2536472"/>
            <a:ext cx="1699710" cy="34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2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362" t="10177" r="80802" b="56342"/>
          <a:stretch/>
        </p:blipFill>
        <p:spPr>
          <a:xfrm>
            <a:off x="1145032" y="2086581"/>
            <a:ext cx="4285424" cy="39651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6461" t="46126" r="80703" b="17173"/>
          <a:stretch/>
        </p:blipFill>
        <p:spPr>
          <a:xfrm>
            <a:off x="6750635" y="1887779"/>
            <a:ext cx="4285423" cy="434642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="" xmlns:a16="http://schemas.microsoft.com/office/drawing/2014/main" id="{4614212C-297E-461F-8BD8-F882FDFA2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65125"/>
            <a:ext cx="11495398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Molecular Changes in BLA of Panic-Prone Animals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0188788-C7D6-4802-AFA4-0CF50F6C159C}"/>
              </a:ext>
            </a:extLst>
          </p:cNvPr>
          <p:cNvSpPr txBox="1"/>
          <p:nvPr/>
        </p:nvSpPr>
        <p:spPr>
          <a:xfrm>
            <a:off x="0" y="5982753"/>
            <a:ext cx="89828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Slc32a1 = GABA vesicular transporter</a:t>
            </a:r>
          </a:p>
          <a:p>
            <a:r>
              <a:rPr lang="en-US" dirty="0"/>
              <a:t>Slc6A13  = GABA transporter (Gat-2)</a:t>
            </a:r>
          </a:p>
          <a:p>
            <a:r>
              <a:rPr lang="en-US" dirty="0"/>
              <a:t>Gad2 = Glutamic acid decarboxylase 2 (Gad65)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690FB4C-A0E1-4C98-B037-C850C0E6F3E2}"/>
              </a:ext>
            </a:extLst>
          </p:cNvPr>
          <p:cNvSpPr txBox="1"/>
          <p:nvPr/>
        </p:nvSpPr>
        <p:spPr>
          <a:xfrm>
            <a:off x="145144" y="3450161"/>
            <a:ext cx="11901714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Days of 1-AG Upset GABA-related Gene Expression in the BLA</a:t>
            </a:r>
          </a:p>
        </p:txBody>
      </p:sp>
    </p:spTree>
    <p:extLst>
      <p:ext uri="{BB962C8B-B14F-4D97-AF65-F5344CB8AC3E}">
        <p14:creationId xmlns:p14="http://schemas.microsoft.com/office/powerpoint/2010/main" val="324694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70000"/>
            </a:schemeClr>
          </a:solidFill>
        </p:spPr>
        <p:txBody>
          <a:bodyPr/>
          <a:lstStyle/>
          <a:p>
            <a:pPr algn="ctr"/>
            <a:r>
              <a:rPr lang="en-US" dirty="0"/>
              <a:t>Post-Traumatic Stress Disorder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73199" y="1690688"/>
            <a:ext cx="8720667" cy="403187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Not Easily Treated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Not Well Understood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Highly comorbid with other disorders: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/>
              <a:t>Alcoholism (55.5%)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/>
              <a:t>Specific Anxiety Disorders (33.3%)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/>
              <a:t>Depression (52.6%)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/>
              <a:t>Eating Disorders (20%)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/>
              <a:t>Sleep Disorders (Including Narcolepsy - 11.3%)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6803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Perkonigg</a:t>
            </a:r>
            <a:r>
              <a:rPr lang="en-US" sz="1200" dirty="0"/>
              <a:t>, A., et al. (2000). "Traumatic events and post‐traumatic stress disorder in the community: prevalence, risk factors and comorbidity." </a:t>
            </a:r>
            <a:r>
              <a:rPr lang="en-US" sz="1200" u="sng" dirty="0" err="1"/>
              <a:t>Acta</a:t>
            </a:r>
            <a:r>
              <a:rPr lang="en-US" sz="1200" u="sng" dirty="0"/>
              <a:t> </a:t>
            </a:r>
            <a:r>
              <a:rPr lang="en-US" sz="1200" u="sng" dirty="0" err="1"/>
              <a:t>Psychiatrica</a:t>
            </a:r>
            <a:r>
              <a:rPr lang="en-US" sz="1200" u="sng" dirty="0"/>
              <a:t> </a:t>
            </a:r>
            <a:r>
              <a:rPr lang="en-US" sz="1200" u="sng" dirty="0" err="1"/>
              <a:t>Scandinavica</a:t>
            </a:r>
            <a:r>
              <a:rPr lang="en-US" sz="1200" u="sng" dirty="0"/>
              <a:t> </a:t>
            </a:r>
            <a:r>
              <a:rPr lang="en-US" sz="1200" b="1" u="sng" dirty="0"/>
              <a:t>101</a:t>
            </a:r>
            <a:r>
              <a:rPr lang="en-US" sz="1200" u="sng" dirty="0"/>
              <a:t>(1): 46-59.</a:t>
            </a:r>
          </a:p>
          <a:p>
            <a:r>
              <a:rPr lang="en-US" sz="1200" dirty="0" err="1"/>
              <a:t>Ohayon</a:t>
            </a:r>
            <a:r>
              <a:rPr lang="en-US" sz="1200" dirty="0"/>
              <a:t>, M. M. (2013). "Narcolepsy is complicated by high medical and psychiatric comorbidities: a comparison with the general population." </a:t>
            </a:r>
            <a:r>
              <a:rPr lang="en-US" sz="1200" u="sng" dirty="0"/>
              <a:t>Sleep Medicine </a:t>
            </a:r>
            <a:r>
              <a:rPr lang="en-US" sz="1200" b="1" u="sng" dirty="0"/>
              <a:t>14</a:t>
            </a:r>
            <a:r>
              <a:rPr lang="en-US" sz="1200" u="sng" dirty="0"/>
              <a:t>(6): 488-492.</a:t>
            </a:r>
          </a:p>
          <a:p>
            <a:endParaRPr lang="en-US" sz="1200" u="sng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8109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0156" t="10176" r="67374" b="56450"/>
          <a:stretch/>
        </p:blipFill>
        <p:spPr>
          <a:xfrm>
            <a:off x="1101958" y="1761489"/>
            <a:ext cx="4282842" cy="40658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21425" t="46683" r="68023" b="16487"/>
          <a:stretch/>
        </p:blipFill>
        <p:spPr>
          <a:xfrm>
            <a:off x="7215946" y="1776003"/>
            <a:ext cx="3887477" cy="481306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="" xmlns:a16="http://schemas.microsoft.com/office/drawing/2014/main" id="{92ABDEE1-06E1-41F6-BA36-B9CA7A0C9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65125"/>
            <a:ext cx="11495398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Molecular Changes in </a:t>
            </a:r>
            <a:r>
              <a:rPr lang="en-US" dirty="0" err="1"/>
              <a:t>CeA</a:t>
            </a:r>
            <a:r>
              <a:rPr lang="en-US" dirty="0"/>
              <a:t> of Panic-Prone Animals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0EEEFF-36E7-44F6-851F-740FA0B9FE8E}"/>
              </a:ext>
            </a:extLst>
          </p:cNvPr>
          <p:cNvSpPr txBox="1"/>
          <p:nvPr/>
        </p:nvSpPr>
        <p:spPr>
          <a:xfrm>
            <a:off x="0" y="6200466"/>
            <a:ext cx="8982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Grm2 = metabotropic glutamate receptor 2</a:t>
            </a:r>
          </a:p>
          <a:p>
            <a:r>
              <a:rPr lang="en-US" dirty="0"/>
              <a:t>Gabrb2 = GABA</a:t>
            </a:r>
            <a:r>
              <a:rPr lang="en-US" baseline="-25000" dirty="0"/>
              <a:t>A</a:t>
            </a:r>
            <a:r>
              <a:rPr lang="en-US" dirty="0"/>
              <a:t> receptor </a:t>
            </a:r>
            <a:r>
              <a:rPr lang="el-GR" dirty="0"/>
              <a:t>β</a:t>
            </a:r>
            <a:r>
              <a:rPr lang="en-US" baseline="-25000" dirty="0"/>
              <a:t>2</a:t>
            </a:r>
            <a:r>
              <a:rPr lang="en-US" dirty="0"/>
              <a:t> subunit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96F9553-B781-46A2-AD8F-344B519FAE82}"/>
              </a:ext>
            </a:extLst>
          </p:cNvPr>
          <p:cNvSpPr txBox="1"/>
          <p:nvPr/>
        </p:nvSpPr>
        <p:spPr>
          <a:xfrm>
            <a:off x="145144" y="3450161"/>
            <a:ext cx="11901714" cy="120032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Days of 1-AG Upset GABA- &amp; 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Glutamate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-related Gene Expression in the 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CeA</a:t>
            </a:r>
            <a:endParaRPr lang="en-US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561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3549" t="10176" r="50053" b="47832"/>
          <a:stretch/>
        </p:blipFill>
        <p:spPr>
          <a:xfrm>
            <a:off x="3590650" y="1966687"/>
            <a:ext cx="5045350" cy="458274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="" xmlns:a16="http://schemas.microsoft.com/office/drawing/2014/main" id="{22FDEFAE-20AB-47FD-B298-B4066C4D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65125"/>
            <a:ext cx="11495398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Molecular Changes in BLA &amp; </a:t>
            </a:r>
            <a:r>
              <a:rPr lang="en-US" dirty="0" err="1"/>
              <a:t>CeA</a:t>
            </a:r>
            <a:r>
              <a:rPr lang="en-US" dirty="0"/>
              <a:t> of Panic-Prone Animals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CA523E8-4AB3-4257-B04D-9C95D82ACE2C}"/>
              </a:ext>
            </a:extLst>
          </p:cNvPr>
          <p:cNvSpPr txBox="1"/>
          <p:nvPr/>
        </p:nvSpPr>
        <p:spPr>
          <a:xfrm>
            <a:off x="606392" y="3450161"/>
            <a:ext cx="11057287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Days of 1-AG ↓ mGluR2 Protein Levels in BLA and 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CeA</a:t>
            </a:r>
            <a:endParaRPr lang="en-US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928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="" xmlns:a16="http://schemas.microsoft.com/office/drawing/2014/main" id="{22FDEFAE-20AB-47FD-B298-B4066C4D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65125"/>
            <a:ext cx="11495398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What is mGluR2?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7E6BE71-DE4E-49BE-BE65-5C6438F42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" y="2356449"/>
            <a:ext cx="6123577" cy="3527181"/>
          </a:xfrm>
          <a:prstGeom prst="rect">
            <a:avLst/>
          </a:prstGeom>
        </p:spPr>
      </p:pic>
      <p:pic>
        <p:nvPicPr>
          <p:cNvPr id="2050" name="Picture 2" descr="Image result for mGluR2">
            <a:extLst>
              <a:ext uri="{FF2B5EF4-FFF2-40B4-BE49-F238E27FC236}">
                <a16:creationId xmlns="" xmlns:a16="http://schemas.microsoft.com/office/drawing/2014/main" id="{7B4EEA41-78CE-4349-BFC5-978E298E21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27"/>
          <a:stretch/>
        </p:blipFill>
        <p:spPr bwMode="auto">
          <a:xfrm>
            <a:off x="6452859" y="2246601"/>
            <a:ext cx="5607061" cy="363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47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="" xmlns:a16="http://schemas.microsoft.com/office/drawing/2014/main" id="{22FDEFAE-20AB-47FD-B298-B4066C4D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65125"/>
            <a:ext cx="11495398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What is mGluR2?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BB7C813-E5F5-4E03-BF8B-9C0F7D886C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07" b="25080"/>
          <a:stretch/>
        </p:blipFill>
        <p:spPr>
          <a:xfrm>
            <a:off x="1727200" y="3606799"/>
            <a:ext cx="9144000" cy="31350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1EC5AE9-4F39-4919-AA4F-1B4FC785B8BC}"/>
              </a:ext>
            </a:extLst>
          </p:cNvPr>
          <p:cNvSpPr txBox="1"/>
          <p:nvPr/>
        </p:nvSpPr>
        <p:spPr>
          <a:xfrm>
            <a:off x="1538515" y="1785262"/>
            <a:ext cx="8403772" cy="181588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PAMs = Positive Allosteric Modulators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For mGluR2: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JNJ-42153605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JNJ-40411813 (ADX71149)</a:t>
            </a:r>
          </a:p>
        </p:txBody>
      </p:sp>
    </p:spTree>
    <p:extLst>
      <p:ext uri="{BB962C8B-B14F-4D97-AF65-F5344CB8AC3E}">
        <p14:creationId xmlns:p14="http://schemas.microsoft.com/office/powerpoint/2010/main" val="64765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33632" t="54861" r="50609" b="13460"/>
          <a:stretch/>
        </p:blipFill>
        <p:spPr>
          <a:xfrm>
            <a:off x="5703807" y="2154351"/>
            <a:ext cx="5864077" cy="418134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="" xmlns:a16="http://schemas.microsoft.com/office/drawing/2014/main" id="{8E322E72-6D8F-40AA-BED5-D0F36501E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65125"/>
            <a:ext cx="11495398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i="1" dirty="0"/>
              <a:t>in vivo </a:t>
            </a:r>
            <a:r>
              <a:rPr lang="en-US" dirty="0"/>
              <a:t>Synaptic Properties in BLA with Pharmacological Intervention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A2644A4-54AE-47AA-ADAF-1ACA7B7D06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11" t="9813" r="50975" b="59023"/>
          <a:stretch/>
        </p:blipFill>
        <p:spPr>
          <a:xfrm>
            <a:off x="1208369" y="2371299"/>
            <a:ext cx="3795540" cy="34924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21F228C-25D7-442A-AC42-2D32D6B7DF3D}"/>
              </a:ext>
            </a:extLst>
          </p:cNvPr>
          <p:cNvSpPr txBox="1"/>
          <p:nvPr/>
        </p:nvSpPr>
        <p:spPr>
          <a:xfrm>
            <a:off x="436880" y="3450161"/>
            <a:ext cx="11226799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PAM ↓ Amplitude of 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oEPSPs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BLA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A8F24A1-E959-4957-A9DE-AE151DCD41FA}"/>
              </a:ext>
            </a:extLst>
          </p:cNvPr>
          <p:cNvSpPr txBox="1"/>
          <p:nvPr/>
        </p:nvSpPr>
        <p:spPr>
          <a:xfrm>
            <a:off x="0" y="6488668"/>
            <a:ext cx="8982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oEPSPs</a:t>
            </a:r>
            <a:r>
              <a:rPr lang="en-US" dirty="0"/>
              <a:t> = optogenetic-evoked Excitatory Post-Synaptic Potentials</a:t>
            </a:r>
          </a:p>
        </p:txBody>
      </p:sp>
    </p:spTree>
    <p:extLst>
      <p:ext uri="{BB962C8B-B14F-4D97-AF65-F5344CB8AC3E}">
        <p14:creationId xmlns:p14="http://schemas.microsoft.com/office/powerpoint/2010/main" val="114083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451" t="9662" r="79845" b="60849"/>
          <a:stretch/>
        </p:blipFill>
        <p:spPr>
          <a:xfrm>
            <a:off x="436880" y="1926925"/>
            <a:ext cx="5537731" cy="42271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6413" t="42134" r="79700" b="27625"/>
          <a:stretch/>
        </p:blipFill>
        <p:spPr>
          <a:xfrm>
            <a:off x="6217391" y="1916805"/>
            <a:ext cx="5485270" cy="423725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137777FA-DEC0-43AE-B3E9-1A5F5DB00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65125"/>
            <a:ext cx="11495398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i="1" dirty="0"/>
              <a:t>in vivo </a:t>
            </a:r>
            <a:r>
              <a:rPr lang="en-US" dirty="0"/>
              <a:t>Synaptic Properties in BLA with Pharmacological Intervention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9B606F1-0F29-481F-A45D-1F1B4E8BDB0E}"/>
              </a:ext>
            </a:extLst>
          </p:cNvPr>
          <p:cNvSpPr txBox="1"/>
          <p:nvPr/>
        </p:nvSpPr>
        <p:spPr>
          <a:xfrm>
            <a:off x="436880" y="3058277"/>
            <a:ext cx="11226799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PAM ↓ 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sEPSP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Frequency in BLA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4F8D564-5347-4827-BAB2-777FD928BC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46" t="53852" r="60018" b="18484"/>
          <a:stretch/>
        </p:blipFill>
        <p:spPr>
          <a:xfrm>
            <a:off x="15970" y="4369918"/>
            <a:ext cx="4192484" cy="24880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D4A8DCE-0718-4790-9677-AE63844B80FF}"/>
              </a:ext>
            </a:extLst>
          </p:cNvPr>
          <p:cNvSpPr txBox="1"/>
          <p:nvPr/>
        </p:nvSpPr>
        <p:spPr>
          <a:xfrm>
            <a:off x="15969" y="3846698"/>
            <a:ext cx="419248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REMEMBER:</a:t>
            </a:r>
          </a:p>
        </p:txBody>
      </p:sp>
    </p:spTree>
    <p:extLst>
      <p:ext uri="{BB962C8B-B14F-4D97-AF65-F5344CB8AC3E}">
        <p14:creationId xmlns:p14="http://schemas.microsoft.com/office/powerpoint/2010/main" val="348419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48D36C4C-749E-4380-9E01-083709703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65125"/>
            <a:ext cx="11495398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i="1" dirty="0"/>
              <a:t>in vivo </a:t>
            </a:r>
            <a:r>
              <a:rPr lang="en-US" dirty="0"/>
              <a:t>Synaptic Properties in BLA with Pharmacological Intervention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E358A00-5635-4882-A7B1-432847E1B110}"/>
              </a:ext>
            </a:extLst>
          </p:cNvPr>
          <p:cNvSpPr txBox="1"/>
          <p:nvPr/>
        </p:nvSpPr>
        <p:spPr>
          <a:xfrm>
            <a:off x="0" y="6488668"/>
            <a:ext cx="8982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PPR = Paired-Pulse Ratio (oEPSP</a:t>
            </a:r>
            <a:r>
              <a:rPr lang="en-US" baseline="-25000" dirty="0"/>
              <a:t>2</a:t>
            </a:r>
            <a:r>
              <a:rPr lang="en-US" dirty="0"/>
              <a:t>/oEPSP</a:t>
            </a:r>
            <a:r>
              <a:rPr lang="en-US" baseline="-25000" dirty="0"/>
              <a:t>1</a:t>
            </a:r>
            <a:r>
              <a:rPr lang="en-US" dirty="0"/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4F6F105-95DB-4FFB-AFAC-9C2C1EF72ED8}"/>
              </a:ext>
            </a:extLst>
          </p:cNvPr>
          <p:cNvSpPr/>
          <p:nvPr/>
        </p:nvSpPr>
        <p:spPr>
          <a:xfrm>
            <a:off x="6007422" y="1973942"/>
            <a:ext cx="5942231" cy="42236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C84658C7-D8C7-4E0D-9752-6C0D99A4ABF9}"/>
              </a:ext>
            </a:extLst>
          </p:cNvPr>
          <p:cNvSpPr/>
          <p:nvPr/>
        </p:nvSpPr>
        <p:spPr bwMode="auto">
          <a:xfrm>
            <a:off x="9127823" y="2871746"/>
            <a:ext cx="2776495" cy="2421942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="" xmlns:a16="http://schemas.microsoft.com/office/drawing/2014/main" id="{C9A0F14D-2D71-4C9B-AA71-704F1AA41B52}"/>
              </a:ext>
            </a:extLst>
          </p:cNvPr>
          <p:cNvSpPr/>
          <p:nvPr/>
        </p:nvSpPr>
        <p:spPr>
          <a:xfrm flipH="1">
            <a:off x="3833589" y="3624647"/>
            <a:ext cx="7733936" cy="4577909"/>
          </a:xfrm>
          <a:prstGeom prst="arc">
            <a:avLst>
              <a:gd name="adj1" fmla="val 16124969"/>
              <a:gd name="adj2" fmla="val 0"/>
            </a:avLst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2CF12CDF-5789-4A37-B742-3B5A4CD3DDDE}"/>
              </a:ext>
            </a:extLst>
          </p:cNvPr>
          <p:cNvSpPr/>
          <p:nvPr/>
        </p:nvSpPr>
        <p:spPr>
          <a:xfrm>
            <a:off x="7772421" y="2555596"/>
            <a:ext cx="420561" cy="228315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ylinder 16">
            <a:extLst>
              <a:ext uri="{FF2B5EF4-FFF2-40B4-BE49-F238E27FC236}">
                <a16:creationId xmlns="" xmlns:a16="http://schemas.microsoft.com/office/drawing/2014/main" id="{F70A4F7D-8264-4FEA-876A-F0D398451A30}"/>
              </a:ext>
            </a:extLst>
          </p:cNvPr>
          <p:cNvSpPr/>
          <p:nvPr/>
        </p:nvSpPr>
        <p:spPr>
          <a:xfrm rot="16200000">
            <a:off x="9088528" y="3886426"/>
            <a:ext cx="312671" cy="666800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37057" t="43336" r="53624" b="27625"/>
          <a:stretch/>
        </p:blipFill>
        <p:spPr>
          <a:xfrm>
            <a:off x="242347" y="1791743"/>
            <a:ext cx="4249098" cy="4696925"/>
          </a:xfrm>
          <a:prstGeom prst="rect">
            <a:avLst/>
          </a:prstGeom>
        </p:spPr>
      </p:pic>
      <p:sp>
        <p:nvSpPr>
          <p:cNvPr id="18" name="Cylinder 17">
            <a:extLst>
              <a:ext uri="{FF2B5EF4-FFF2-40B4-BE49-F238E27FC236}">
                <a16:creationId xmlns="" xmlns:a16="http://schemas.microsoft.com/office/drawing/2014/main" id="{C18D06CD-0EBB-45AC-B0C9-5941CF7A2222}"/>
              </a:ext>
            </a:extLst>
          </p:cNvPr>
          <p:cNvSpPr/>
          <p:nvPr/>
        </p:nvSpPr>
        <p:spPr>
          <a:xfrm rot="16200000">
            <a:off x="9099523" y="3312962"/>
            <a:ext cx="312671" cy="666800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="" xmlns:a16="http://schemas.microsoft.com/office/drawing/2014/main" id="{4358D4EC-1FD1-4EE6-A7EA-5BA1B9CDB462}"/>
              </a:ext>
            </a:extLst>
          </p:cNvPr>
          <p:cNvSpPr/>
          <p:nvPr/>
        </p:nvSpPr>
        <p:spPr>
          <a:xfrm rot="10188232">
            <a:off x="7870835" y="2197684"/>
            <a:ext cx="207948" cy="527901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D452D78B-725F-4A10-A866-43A3F434AAF9}"/>
              </a:ext>
            </a:extLst>
          </p:cNvPr>
          <p:cNvSpPr txBox="1"/>
          <p:nvPr/>
        </p:nvSpPr>
        <p:spPr>
          <a:xfrm>
            <a:off x="6799400" y="5845852"/>
            <a:ext cx="3699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Glutamate (AMPA, NMDA) Receptors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7B88E5FC-2BCE-482F-9DC4-F31A26D60146}"/>
              </a:ext>
            </a:extLst>
          </p:cNvPr>
          <p:cNvCxnSpPr>
            <a:cxnSpLocks/>
            <a:stCxn id="20" idx="0"/>
          </p:cNvCxnSpPr>
          <p:nvPr/>
        </p:nvCxnSpPr>
        <p:spPr>
          <a:xfrm flipV="1">
            <a:off x="8649134" y="4338454"/>
            <a:ext cx="337286" cy="150739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="" xmlns:a16="http://schemas.microsoft.com/office/drawing/2014/main" id="{495600C4-0998-4A64-AA63-EC9CF9E7A8C3}"/>
              </a:ext>
            </a:extLst>
          </p:cNvPr>
          <p:cNvCxnSpPr>
            <a:cxnSpLocks/>
            <a:stCxn id="20" idx="0"/>
          </p:cNvCxnSpPr>
          <p:nvPr/>
        </p:nvCxnSpPr>
        <p:spPr>
          <a:xfrm flipV="1">
            <a:off x="8649134" y="3764990"/>
            <a:ext cx="337286" cy="20808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Lightning Bolt 22">
            <a:extLst>
              <a:ext uri="{FF2B5EF4-FFF2-40B4-BE49-F238E27FC236}">
                <a16:creationId xmlns="" xmlns:a16="http://schemas.microsoft.com/office/drawing/2014/main" id="{EBF63D8E-E930-49A0-A8B9-EB56EEC7B231}"/>
              </a:ext>
            </a:extLst>
          </p:cNvPr>
          <p:cNvSpPr/>
          <p:nvPr/>
        </p:nvSpPr>
        <p:spPr>
          <a:xfrm rot="20127521">
            <a:off x="6467904" y="3455245"/>
            <a:ext cx="395987" cy="211467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entagon 23">
            <a:extLst>
              <a:ext uri="{FF2B5EF4-FFF2-40B4-BE49-F238E27FC236}">
                <a16:creationId xmlns="" xmlns:a16="http://schemas.microsoft.com/office/drawing/2014/main" id="{E5477CAA-83F6-4E5F-8A59-065F2FDFC81F}"/>
              </a:ext>
            </a:extLst>
          </p:cNvPr>
          <p:cNvSpPr/>
          <p:nvPr/>
        </p:nvSpPr>
        <p:spPr>
          <a:xfrm>
            <a:off x="8177281" y="3321044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entagon 24">
            <a:extLst>
              <a:ext uri="{FF2B5EF4-FFF2-40B4-BE49-F238E27FC236}">
                <a16:creationId xmlns="" xmlns:a16="http://schemas.microsoft.com/office/drawing/2014/main" id="{AB64E336-9C4D-4A38-BBB2-0CCF60FA7990}"/>
              </a:ext>
            </a:extLst>
          </p:cNvPr>
          <p:cNvSpPr/>
          <p:nvPr/>
        </p:nvSpPr>
        <p:spPr>
          <a:xfrm>
            <a:off x="8141144" y="3520579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entagon 25">
            <a:extLst>
              <a:ext uri="{FF2B5EF4-FFF2-40B4-BE49-F238E27FC236}">
                <a16:creationId xmlns="" xmlns:a16="http://schemas.microsoft.com/office/drawing/2014/main" id="{D59505FB-3C02-4E2F-A598-1DFA660DF0BB}"/>
              </a:ext>
            </a:extLst>
          </p:cNvPr>
          <p:cNvSpPr/>
          <p:nvPr/>
        </p:nvSpPr>
        <p:spPr>
          <a:xfrm>
            <a:off x="8114435" y="3710687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ntagon 26">
            <a:extLst>
              <a:ext uri="{FF2B5EF4-FFF2-40B4-BE49-F238E27FC236}">
                <a16:creationId xmlns="" xmlns:a16="http://schemas.microsoft.com/office/drawing/2014/main" id="{D6202137-FC31-4C9B-91F2-1B71C4E67DD0}"/>
              </a:ext>
            </a:extLst>
          </p:cNvPr>
          <p:cNvSpPr/>
          <p:nvPr/>
        </p:nvSpPr>
        <p:spPr>
          <a:xfrm>
            <a:off x="8144284" y="4032772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="" xmlns:a16="http://schemas.microsoft.com/office/drawing/2014/main" id="{DA9CFFFC-8D82-4AEE-94D9-D78646A84A39}"/>
              </a:ext>
            </a:extLst>
          </p:cNvPr>
          <p:cNvCxnSpPr>
            <a:cxnSpLocks/>
          </p:cNvCxnSpPr>
          <p:nvPr/>
        </p:nvCxnSpPr>
        <p:spPr>
          <a:xfrm flipH="1">
            <a:off x="8042047" y="2183447"/>
            <a:ext cx="2074410" cy="9523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64514D71-D424-4BAD-9DD8-34BC979C3D2A}"/>
              </a:ext>
            </a:extLst>
          </p:cNvPr>
          <p:cNvSpPr txBox="1"/>
          <p:nvPr/>
        </p:nvSpPr>
        <p:spPr>
          <a:xfrm>
            <a:off x="9753600" y="1967834"/>
            <a:ext cx="1706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mGluR2</a:t>
            </a:r>
          </a:p>
        </p:txBody>
      </p:sp>
      <p:sp>
        <p:nvSpPr>
          <p:cNvPr id="30" name="Lightning Bolt 29">
            <a:extLst>
              <a:ext uri="{FF2B5EF4-FFF2-40B4-BE49-F238E27FC236}">
                <a16:creationId xmlns="" xmlns:a16="http://schemas.microsoft.com/office/drawing/2014/main" id="{0451F82A-CFFC-4EEA-BD15-623D9FFEC1AC}"/>
              </a:ext>
            </a:extLst>
          </p:cNvPr>
          <p:cNvSpPr/>
          <p:nvPr/>
        </p:nvSpPr>
        <p:spPr>
          <a:xfrm rot="20127521">
            <a:off x="7068975" y="3421145"/>
            <a:ext cx="395987" cy="211467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Pentagon 30">
            <a:extLst>
              <a:ext uri="{FF2B5EF4-FFF2-40B4-BE49-F238E27FC236}">
                <a16:creationId xmlns="" xmlns:a16="http://schemas.microsoft.com/office/drawing/2014/main" id="{D1A22467-ECD0-46C3-926E-8A68A096302E}"/>
              </a:ext>
            </a:extLst>
          </p:cNvPr>
          <p:cNvSpPr/>
          <p:nvPr/>
        </p:nvSpPr>
        <p:spPr>
          <a:xfrm>
            <a:off x="8053911" y="3763728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entagon 31">
            <a:extLst>
              <a:ext uri="{FF2B5EF4-FFF2-40B4-BE49-F238E27FC236}">
                <a16:creationId xmlns="" xmlns:a16="http://schemas.microsoft.com/office/drawing/2014/main" id="{57239ACE-F68E-4EAB-898D-46E7E8AEC352}"/>
              </a:ext>
            </a:extLst>
          </p:cNvPr>
          <p:cNvSpPr/>
          <p:nvPr/>
        </p:nvSpPr>
        <p:spPr>
          <a:xfrm>
            <a:off x="8017774" y="3963263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Pentagon 32">
            <a:extLst>
              <a:ext uri="{FF2B5EF4-FFF2-40B4-BE49-F238E27FC236}">
                <a16:creationId xmlns="" xmlns:a16="http://schemas.microsoft.com/office/drawing/2014/main" id="{B4B28D78-A69C-4394-B329-47FCFC9320D1}"/>
              </a:ext>
            </a:extLst>
          </p:cNvPr>
          <p:cNvSpPr/>
          <p:nvPr/>
        </p:nvSpPr>
        <p:spPr>
          <a:xfrm>
            <a:off x="7991065" y="4153371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ECD8EA43-E0F3-4D08-B895-A346568A38BF}"/>
              </a:ext>
            </a:extLst>
          </p:cNvPr>
          <p:cNvSpPr/>
          <p:nvPr/>
        </p:nvSpPr>
        <p:spPr>
          <a:xfrm>
            <a:off x="6441874" y="2152500"/>
            <a:ext cx="298114" cy="2910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="" xmlns:a16="http://schemas.microsoft.com/office/drawing/2014/main" id="{E7B31048-0F21-4227-8925-7308BE7E1357}"/>
              </a:ext>
            </a:extLst>
          </p:cNvPr>
          <p:cNvCxnSpPr>
            <a:cxnSpLocks/>
            <a:endCxn id="34" idx="2"/>
          </p:cNvCxnSpPr>
          <p:nvPr/>
        </p:nvCxnSpPr>
        <p:spPr>
          <a:xfrm flipV="1">
            <a:off x="6256444" y="2298045"/>
            <a:ext cx="185430" cy="36834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796E9DB9-E94A-4812-9296-B15E45F68C97}"/>
              </a:ext>
            </a:extLst>
          </p:cNvPr>
          <p:cNvSpPr txBox="1"/>
          <p:nvPr/>
        </p:nvSpPr>
        <p:spPr>
          <a:xfrm>
            <a:off x="5401016" y="2583556"/>
            <a:ext cx="1706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JNJ</a:t>
            </a:r>
          </a:p>
        </p:txBody>
      </p:sp>
    </p:spTree>
    <p:extLst>
      <p:ext uri="{BB962C8B-B14F-4D97-AF65-F5344CB8AC3E}">
        <p14:creationId xmlns:p14="http://schemas.microsoft.com/office/powerpoint/2010/main" val="118253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63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6 L 0.06107 -0.0007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63" presetClass="path" presetSubtype="0" repeatCount="indefinite" accel="50000" decel="5000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4.79167E-6 -2.96296E-6 L 0.06107 -0.0006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800"/>
                            </p:stCondLst>
                            <p:childTnLst>
                              <p:par>
                                <p:cTn id="88" presetID="63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7.40741E-7 L 0.06107 -0.0007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022E-16 L 0.06106 -0.00069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63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0.06107 -0.00069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16" presetID="63" presetClass="path" presetSubtype="0" repeatCount="indefinite" accel="50000" decel="5000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25E-6 3.7037E-6 L 0.06107 -0.0007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800"/>
                            </p:stCondLst>
                            <p:childTnLst>
                              <p:par>
                                <p:cTn id="119" presetID="63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59259E-6 L 0.06106 -0.00069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0254 L 0.02709 -0.04074 C 0.03282 -0.0493 0.04128 -0.05393 0.05014 -0.05393 C 0.06029 -0.05393 0.06836 -0.0493 0.07409 -0.04074 L 0.10131 -0.00254 " pathEditMode="relative" rAng="0" ptsTypes="AAAAA">
                                      <p:cBhvr>
                                        <p:cTn id="1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5" y="-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  <p:bldP spid="10" grpId="0" animBg="1"/>
      <p:bldP spid="11" grpId="0" animBg="1"/>
      <p:bldP spid="13" grpId="0" animBg="1"/>
      <p:bldP spid="17" grpId="0" animBg="1"/>
      <p:bldP spid="18" grpId="0" animBg="1"/>
      <p:bldP spid="19" grpId="0" animBg="1"/>
      <p:bldP spid="20" grpId="0"/>
      <p:bldP spid="23" grpId="0" animBg="1"/>
      <p:bldP spid="23" grpId="1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7" grpId="0" animBg="1"/>
      <p:bldP spid="27" grpId="1" animBg="1"/>
      <p:bldP spid="29" grpId="0"/>
      <p:bldP spid="30" grpId="0" animBg="1"/>
      <p:bldP spid="30" grpId="1" animBg="1"/>
      <p:bldP spid="31" grpId="0" animBg="1"/>
      <p:bldP spid="31" grpId="1" animBg="1"/>
      <p:bldP spid="31" grpId="2" animBg="1"/>
      <p:bldP spid="32" grpId="0" animBg="1"/>
      <p:bldP spid="32" grpId="1" animBg="1"/>
      <p:bldP spid="33" grpId="0" animBg="1"/>
      <p:bldP spid="33" grpId="1" animBg="1"/>
      <p:bldP spid="33" grpId="2" animBg="1"/>
      <p:bldP spid="34" grpId="0" animBg="1"/>
      <p:bldP spid="34" grpId="1" animBg="1"/>
      <p:bldP spid="3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F5E4EB42-F7D3-4A66-A9F0-729329073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65125"/>
            <a:ext cx="11495398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Pharmacological Intervention and Anxious Behaviors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84BF64C-F2AE-4B10-AB51-65C7868DF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539" y="2072975"/>
            <a:ext cx="5452922" cy="45812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C46B264-87D7-49BB-A253-FCA1816883F6}"/>
              </a:ext>
            </a:extLst>
          </p:cNvPr>
          <p:cNvSpPr txBox="1"/>
          <p:nvPr/>
        </p:nvSpPr>
        <p:spPr>
          <a:xfrm>
            <a:off x="4625788" y="1667434"/>
            <a:ext cx="2958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SI Test</a:t>
            </a:r>
          </a:p>
        </p:txBody>
      </p:sp>
    </p:spTree>
    <p:extLst>
      <p:ext uri="{BB962C8B-B14F-4D97-AF65-F5344CB8AC3E}">
        <p14:creationId xmlns:p14="http://schemas.microsoft.com/office/powerpoint/2010/main" val="159809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8233" t="10048" r="78200" b="41662"/>
          <a:stretch/>
        </p:blipFill>
        <p:spPr>
          <a:xfrm>
            <a:off x="1370271" y="1811425"/>
            <a:ext cx="3825026" cy="482957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="" xmlns:a16="http://schemas.microsoft.com/office/drawing/2014/main" id="{F5E4EB42-F7D3-4A66-A9F0-729329073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65125"/>
            <a:ext cx="11495398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Pharmacological Intervention and Anxious Behaviors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E56797F-F420-410F-B81F-F7BEFA9ABD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88" t="10048" r="76875" b="37799"/>
          <a:stretch/>
        </p:blipFill>
        <p:spPr>
          <a:xfrm>
            <a:off x="6996703" y="1857504"/>
            <a:ext cx="3825026" cy="47374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D3109BE-5B0D-4632-84D4-95EB039EFC40}"/>
              </a:ext>
            </a:extLst>
          </p:cNvPr>
          <p:cNvSpPr txBox="1"/>
          <p:nvPr/>
        </p:nvSpPr>
        <p:spPr>
          <a:xfrm>
            <a:off x="436880" y="3450161"/>
            <a:ext cx="11226799" cy="120032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PAM Attenuated Social Avoidance Behavior in Panic-Prone Rats</a:t>
            </a:r>
          </a:p>
        </p:txBody>
      </p:sp>
    </p:spTree>
    <p:extLst>
      <p:ext uri="{BB962C8B-B14F-4D97-AF65-F5344CB8AC3E}">
        <p14:creationId xmlns:p14="http://schemas.microsoft.com/office/powerpoint/2010/main" val="271920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5683" t="10048" r="53396" b="37799"/>
          <a:stretch/>
        </p:blipFill>
        <p:spPr>
          <a:xfrm>
            <a:off x="3404521" y="1834729"/>
            <a:ext cx="5144394" cy="454908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="" xmlns:a16="http://schemas.microsoft.com/office/drawing/2014/main" id="{6C33030D-D9B3-4038-B4A7-FD3772E1E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65125"/>
            <a:ext cx="11495398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Pharmacological Intervention and Physiological Response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C11D593-F465-4248-BB5A-BDAB6F1ADC01}"/>
              </a:ext>
            </a:extLst>
          </p:cNvPr>
          <p:cNvSpPr txBox="1"/>
          <p:nvPr/>
        </p:nvSpPr>
        <p:spPr>
          <a:xfrm>
            <a:off x="0" y="3450161"/>
            <a:ext cx="12192000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PAM Attenuated Cardiovascular Changes in Panic-Prone Rats</a:t>
            </a:r>
          </a:p>
        </p:txBody>
      </p:sp>
    </p:spTree>
    <p:extLst>
      <p:ext uri="{BB962C8B-B14F-4D97-AF65-F5344CB8AC3E}">
        <p14:creationId xmlns:p14="http://schemas.microsoft.com/office/powerpoint/2010/main" val="64498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70000"/>
            </a:schemeClr>
          </a:solidFill>
        </p:spPr>
        <p:txBody>
          <a:bodyPr/>
          <a:lstStyle/>
          <a:p>
            <a:pPr algn="ctr"/>
            <a:r>
              <a:rPr lang="en-US" dirty="0"/>
              <a:t>Post-Traumatic Stress Disorder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0" y="1574806"/>
            <a:ext cx="4707099" cy="49377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50799" y="650350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err="1"/>
              <a:t>Taghva</a:t>
            </a:r>
            <a:r>
              <a:rPr lang="en-US" sz="1000" i="1" dirty="0"/>
              <a:t>, A., </a:t>
            </a:r>
            <a:r>
              <a:rPr lang="en-US" sz="1000" i="1" dirty="0" err="1"/>
              <a:t>Oluigbo</a:t>
            </a:r>
            <a:r>
              <a:rPr lang="en-US" sz="1000" i="1" dirty="0"/>
              <a:t> et al. (2013). Posttraumatic stress disorder: </a:t>
            </a:r>
            <a:r>
              <a:rPr lang="en-US" sz="1000" i="1" dirty="0" err="1"/>
              <a:t>neurocircuitry</a:t>
            </a:r>
            <a:r>
              <a:rPr lang="en-US" sz="1000" i="1" dirty="0"/>
              <a:t> and implications for potential deep brain stimulation. Stereotactic and functional neurosurgery, 91 4, 207-19.</a:t>
            </a:r>
          </a:p>
          <a:p>
            <a:r>
              <a:rPr lang="en-US" sz="1000" dirty="0"/>
              <a:t>Smith, K. S., </a:t>
            </a:r>
            <a:r>
              <a:rPr lang="en-US" sz="1000" dirty="0" err="1"/>
              <a:t>Tindell</a:t>
            </a:r>
            <a:r>
              <a:rPr lang="en-US" sz="1000" dirty="0"/>
              <a:t> et al. (2009). Ventral Pallidum Roles in Reward and Motivation. </a:t>
            </a:r>
            <a:r>
              <a:rPr lang="en-US" sz="1000" i="1" dirty="0" err="1"/>
              <a:t>Behavioural</a:t>
            </a:r>
            <a:r>
              <a:rPr lang="en-US" sz="1000" i="1" dirty="0"/>
              <a:t> Brain Research</a:t>
            </a:r>
            <a:r>
              <a:rPr lang="en-US" sz="1000" dirty="0"/>
              <a:t>, </a:t>
            </a:r>
            <a:r>
              <a:rPr lang="en-US" sz="1000" i="1" dirty="0"/>
              <a:t>196</a:t>
            </a:r>
            <a:r>
              <a:rPr lang="en-US" sz="1000" dirty="0"/>
              <a:t>(2), 155–167. http://doi.org/10.1016/j.bbr.2008.09.038</a:t>
            </a:r>
          </a:p>
          <a:p>
            <a:endParaRPr lang="en-US" sz="1000" u="sng" dirty="0"/>
          </a:p>
          <a:p>
            <a:endParaRPr lang="en-US" sz="1000" dirty="0"/>
          </a:p>
        </p:txBody>
      </p:sp>
      <p:sp>
        <p:nvSpPr>
          <p:cNvPr id="5" name="Rectangle 4"/>
          <p:cNvSpPr/>
          <p:nvPr/>
        </p:nvSpPr>
        <p:spPr>
          <a:xfrm>
            <a:off x="2073499" y="4659531"/>
            <a:ext cx="940158" cy="862884"/>
          </a:xfrm>
          <a:prstGeom prst="rect">
            <a:avLst/>
          </a:prstGeom>
          <a:noFill/>
          <a:ln w="28575">
            <a:solidFill>
              <a:schemeClr val="accent1">
                <a:shade val="50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665293" y="2020077"/>
            <a:ext cx="3156039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Reward and Motivation</a:t>
            </a:r>
          </a:p>
        </p:txBody>
      </p:sp>
      <p:cxnSp>
        <p:nvCxnSpPr>
          <p:cNvPr id="8" name="Straight Connector 7"/>
          <p:cNvCxnSpPr>
            <a:stCxn id="5" idx="3"/>
            <a:endCxn id="6" idx="1"/>
          </p:cNvCxnSpPr>
          <p:nvPr/>
        </p:nvCxnSpPr>
        <p:spPr>
          <a:xfrm flipV="1">
            <a:off x="3013657" y="2250910"/>
            <a:ext cx="3651636" cy="2840063"/>
          </a:xfrm>
          <a:prstGeom prst="line">
            <a:avLst/>
          </a:prstGeom>
          <a:ln w="57150">
            <a:solidFill>
              <a:schemeClr val="accent1">
                <a:lumMod val="75000"/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665292" y="3160495"/>
            <a:ext cx="3156039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Regulation of Autonomic Responses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307880" y="4332336"/>
            <a:ext cx="940158" cy="862884"/>
          </a:xfrm>
          <a:prstGeom prst="rect">
            <a:avLst/>
          </a:prstGeom>
          <a:noFill/>
          <a:ln w="28575">
            <a:solidFill>
              <a:schemeClr val="accent6">
                <a:lumMod val="50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endCxn id="10" idx="1"/>
          </p:cNvCxnSpPr>
          <p:nvPr/>
        </p:nvCxnSpPr>
        <p:spPr>
          <a:xfrm flipV="1">
            <a:off x="5228883" y="3575994"/>
            <a:ext cx="1436409" cy="1244240"/>
          </a:xfrm>
          <a:prstGeom prst="line">
            <a:avLst/>
          </a:prstGeom>
          <a:ln w="57150">
            <a:solidFill>
              <a:schemeClr val="accent6">
                <a:lumMod val="50000"/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719271" y="2877114"/>
            <a:ext cx="940158" cy="862884"/>
          </a:xfrm>
          <a:prstGeom prst="rect">
            <a:avLst/>
          </a:prstGeom>
          <a:noFill/>
          <a:ln w="28575">
            <a:solidFill>
              <a:srgbClr val="C0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682227" y="4565959"/>
            <a:ext cx="3156039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Emotion Interpretation and Learning</a:t>
            </a:r>
          </a:p>
        </p:txBody>
      </p:sp>
      <p:cxnSp>
        <p:nvCxnSpPr>
          <p:cNvPr id="16" name="Straight Connector 15"/>
          <p:cNvCxnSpPr>
            <a:endCxn id="15" idx="1"/>
          </p:cNvCxnSpPr>
          <p:nvPr/>
        </p:nvCxnSpPr>
        <p:spPr>
          <a:xfrm>
            <a:off x="4658114" y="3368245"/>
            <a:ext cx="2024113" cy="1613213"/>
          </a:xfrm>
          <a:prstGeom prst="line">
            <a:avLst/>
          </a:prstGeom>
          <a:ln w="57150">
            <a:solidFill>
              <a:srgbClr val="C00000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491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1" grpId="0" animBg="1"/>
      <p:bldP spid="14" grpId="0" animBg="1"/>
      <p:bldP spid="1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8234" t="38766" r="76052" b="18096"/>
          <a:stretch/>
        </p:blipFill>
        <p:spPr>
          <a:xfrm>
            <a:off x="6333748" y="1860282"/>
            <a:ext cx="4430333" cy="43144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BEB1C23-288B-421A-BF91-16C3E62132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726"/>
          <a:stretch/>
        </p:blipFill>
        <p:spPr>
          <a:xfrm>
            <a:off x="1814013" y="1700695"/>
            <a:ext cx="2199187" cy="463359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CDCFF703-470B-4CF0-854F-45D9618D1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65125"/>
            <a:ext cx="11495398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Pharmacological Intervention and Behavior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53B64C7-8920-42B1-8E30-BFE9056B9D41}"/>
              </a:ext>
            </a:extLst>
          </p:cNvPr>
          <p:cNvSpPr txBox="1"/>
          <p:nvPr/>
        </p:nvSpPr>
        <p:spPr>
          <a:xfrm>
            <a:off x="0" y="3450161"/>
            <a:ext cx="12192000" cy="120032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PAM did Not Change Fear Response during Acquisition in Panic-Prone Rats</a:t>
            </a:r>
          </a:p>
        </p:txBody>
      </p:sp>
    </p:spTree>
    <p:extLst>
      <p:ext uri="{BB962C8B-B14F-4D97-AF65-F5344CB8AC3E}">
        <p14:creationId xmlns:p14="http://schemas.microsoft.com/office/powerpoint/2010/main" val="74520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7237" t="38766" r="54537" b="18096"/>
          <a:stretch/>
        </p:blipFill>
        <p:spPr>
          <a:xfrm>
            <a:off x="5892492" y="1932853"/>
            <a:ext cx="5615406" cy="471469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="" xmlns:a16="http://schemas.microsoft.com/office/drawing/2014/main" id="{D415FC84-3272-4465-807C-103406378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65125"/>
            <a:ext cx="11495398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Pharmacological Intervention and Behavior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D129250-6260-48A8-AFCB-3AFC9C8EB4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77" r="26038"/>
          <a:stretch/>
        </p:blipFill>
        <p:spPr>
          <a:xfrm>
            <a:off x="1065658" y="1932853"/>
            <a:ext cx="2052320" cy="46335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60913C4-6960-4CE0-9577-4C52363435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714" r="1167"/>
          <a:stretch/>
        </p:blipFill>
        <p:spPr>
          <a:xfrm>
            <a:off x="3177796" y="1932853"/>
            <a:ext cx="2011680" cy="46335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552DA78-E6C0-4514-AFE2-7EC302FE95DF}"/>
              </a:ext>
            </a:extLst>
          </p:cNvPr>
          <p:cNvSpPr txBox="1"/>
          <p:nvPr/>
        </p:nvSpPr>
        <p:spPr>
          <a:xfrm>
            <a:off x="0" y="3450161"/>
            <a:ext cx="12192000" cy="120032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PAM ↓Fear Response during Extinction and Recall in Panic-Prone Rats</a:t>
            </a:r>
          </a:p>
        </p:txBody>
      </p:sp>
    </p:spTree>
    <p:extLst>
      <p:ext uri="{BB962C8B-B14F-4D97-AF65-F5344CB8AC3E}">
        <p14:creationId xmlns:p14="http://schemas.microsoft.com/office/powerpoint/2010/main" val="344416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529" t="15586" r="73495" b="10885"/>
          <a:stretch/>
        </p:blipFill>
        <p:spPr>
          <a:xfrm>
            <a:off x="3728638" y="1783898"/>
            <a:ext cx="4297762" cy="487877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="" xmlns:a16="http://schemas.microsoft.com/office/drawing/2014/main" id="{5065F8AC-8B12-4A81-8AA0-048507DE9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65125"/>
            <a:ext cx="11495398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Pharmacological Intervention in Humans</a:t>
            </a:r>
          </a:p>
        </p:txBody>
      </p:sp>
    </p:spTree>
    <p:extLst>
      <p:ext uri="{BB962C8B-B14F-4D97-AF65-F5344CB8AC3E}">
        <p14:creationId xmlns:p14="http://schemas.microsoft.com/office/powerpoint/2010/main" val="14734128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46140D4-ADAA-4319-81A7-FF0D9ED22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85471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r>
              <a:rPr lang="en-US" dirty="0"/>
              <a:t>↑ </a:t>
            </a:r>
            <a:r>
              <a:rPr lang="en-US" dirty="0" err="1"/>
              <a:t>PeF</a:t>
            </a:r>
            <a:r>
              <a:rPr lang="en-US" dirty="0"/>
              <a:t> Activity:</a:t>
            </a:r>
          </a:p>
          <a:p>
            <a:pPr lvl="1"/>
            <a:r>
              <a:rPr lang="en-US" dirty="0"/>
              <a:t>↑ Fear Acquisition, ↑ Fear Consolidation, ↓ Extinction</a:t>
            </a:r>
          </a:p>
          <a:p>
            <a:r>
              <a:rPr lang="en-US" dirty="0"/>
              <a:t>Panic:</a:t>
            </a:r>
          </a:p>
          <a:p>
            <a:pPr lvl="1"/>
            <a:r>
              <a:rPr lang="en-US" dirty="0"/>
              <a:t>Disrupts synaptic function in amygdala</a:t>
            </a:r>
          </a:p>
          <a:p>
            <a:pPr lvl="1"/>
            <a:r>
              <a:rPr lang="en-US" dirty="0"/>
              <a:t>mGluR2 is involved</a:t>
            </a:r>
          </a:p>
          <a:p>
            <a:r>
              <a:rPr lang="en-US" dirty="0"/>
              <a:t>PAMs:</a:t>
            </a:r>
          </a:p>
          <a:p>
            <a:pPr lvl="1"/>
            <a:r>
              <a:rPr lang="en-US" dirty="0"/>
              <a:t>Corrects synaptic function in amygdala</a:t>
            </a:r>
          </a:p>
          <a:p>
            <a:pPr lvl="1"/>
            <a:r>
              <a:rPr lang="en-US" dirty="0"/>
              <a:t>↓ Panic Response in rats and humans</a:t>
            </a: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A313B246-811B-4EAB-8D88-6978B60E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65125"/>
            <a:ext cx="11495398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Brief Recap</a:t>
            </a:r>
          </a:p>
        </p:txBody>
      </p:sp>
    </p:spTree>
    <p:extLst>
      <p:ext uri="{BB962C8B-B14F-4D97-AF65-F5344CB8AC3E}">
        <p14:creationId xmlns:p14="http://schemas.microsoft.com/office/powerpoint/2010/main" val="166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1144518-7949-4773-9CE5-28A91E6785A6}"/>
              </a:ext>
            </a:extLst>
          </p:cNvPr>
          <p:cNvSpPr/>
          <p:nvPr/>
        </p:nvSpPr>
        <p:spPr>
          <a:xfrm>
            <a:off x="838200" y="1402080"/>
            <a:ext cx="10515600" cy="546608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ounded Rectangle 3">
            <a:extLst>
              <a:ext uri="{FF2B5EF4-FFF2-40B4-BE49-F238E27FC236}">
                <a16:creationId xmlns="" xmlns:a16="http://schemas.microsoft.com/office/drawing/2014/main" id="{96906AA6-A6B8-4522-AC4B-F551B00BE47E}"/>
              </a:ext>
            </a:extLst>
          </p:cNvPr>
          <p:cNvSpPr/>
          <p:nvPr/>
        </p:nvSpPr>
        <p:spPr>
          <a:xfrm>
            <a:off x="6280899" y="5289785"/>
            <a:ext cx="2145299" cy="1407696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Arc 107">
            <a:extLst>
              <a:ext uri="{FF2B5EF4-FFF2-40B4-BE49-F238E27FC236}">
                <a16:creationId xmlns="" xmlns:a16="http://schemas.microsoft.com/office/drawing/2014/main" id="{E3822FB8-9843-49FF-851C-413933CDF502}"/>
              </a:ext>
            </a:extLst>
          </p:cNvPr>
          <p:cNvSpPr/>
          <p:nvPr/>
        </p:nvSpPr>
        <p:spPr>
          <a:xfrm rot="7522042">
            <a:off x="2993159" y="1845406"/>
            <a:ext cx="1872260" cy="6124232"/>
          </a:xfrm>
          <a:prstGeom prst="arc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Connector 108">
            <a:extLst>
              <a:ext uri="{FF2B5EF4-FFF2-40B4-BE49-F238E27FC236}">
                <a16:creationId xmlns="" xmlns:a16="http://schemas.microsoft.com/office/drawing/2014/main" id="{0D75F06B-B845-422C-8500-E9988C52924C}"/>
              </a:ext>
            </a:extLst>
          </p:cNvPr>
          <p:cNvCxnSpPr/>
          <p:nvPr/>
        </p:nvCxnSpPr>
        <p:spPr>
          <a:xfrm>
            <a:off x="3192464" y="5666124"/>
            <a:ext cx="192808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="" xmlns:a16="http://schemas.microsoft.com/office/drawing/2014/main" id="{3D8845D9-3902-44F9-9BBB-D9EBF568FD45}"/>
              </a:ext>
            </a:extLst>
          </p:cNvPr>
          <p:cNvCxnSpPr/>
          <p:nvPr/>
        </p:nvCxnSpPr>
        <p:spPr>
          <a:xfrm flipV="1">
            <a:off x="3381278" y="5478352"/>
            <a:ext cx="1015" cy="18686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Arc 110">
            <a:extLst>
              <a:ext uri="{FF2B5EF4-FFF2-40B4-BE49-F238E27FC236}">
                <a16:creationId xmlns="" xmlns:a16="http://schemas.microsoft.com/office/drawing/2014/main" id="{E7B46C76-2848-4921-A649-30DEC71E1E5D}"/>
              </a:ext>
            </a:extLst>
          </p:cNvPr>
          <p:cNvSpPr/>
          <p:nvPr/>
        </p:nvSpPr>
        <p:spPr>
          <a:xfrm>
            <a:off x="2278911" y="4976123"/>
            <a:ext cx="2918003" cy="3342997"/>
          </a:xfrm>
          <a:prstGeom prst="arc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2" name="Straight Connector 111">
            <a:extLst>
              <a:ext uri="{FF2B5EF4-FFF2-40B4-BE49-F238E27FC236}">
                <a16:creationId xmlns="" xmlns:a16="http://schemas.microsoft.com/office/drawing/2014/main" id="{AE0AD927-D595-447E-99EE-3FF567013E09}"/>
              </a:ext>
            </a:extLst>
          </p:cNvPr>
          <p:cNvCxnSpPr/>
          <p:nvPr/>
        </p:nvCxnSpPr>
        <p:spPr>
          <a:xfrm flipV="1">
            <a:off x="3626314" y="4983502"/>
            <a:ext cx="103252" cy="77498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="" xmlns:a16="http://schemas.microsoft.com/office/drawing/2014/main" id="{43D54031-043C-43A2-B30E-62FF39401FBC}"/>
              </a:ext>
            </a:extLst>
          </p:cNvPr>
          <p:cNvCxnSpPr/>
          <p:nvPr/>
        </p:nvCxnSpPr>
        <p:spPr>
          <a:xfrm flipH="1" flipV="1">
            <a:off x="3661721" y="4833755"/>
            <a:ext cx="74994" cy="143883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0">
            <a:extLst>
              <a:ext uri="{FF2B5EF4-FFF2-40B4-BE49-F238E27FC236}">
                <a16:creationId xmlns="" xmlns:a16="http://schemas.microsoft.com/office/drawing/2014/main" id="{13FCE828-DEE3-4C2C-AED4-CB457EA6E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1967" y="5656174"/>
            <a:ext cx="16453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HYPOTHALAMUS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(</a:t>
            </a:r>
            <a:r>
              <a:rPr lang="en-US" altLang="en-US" sz="1600" b="1" dirty="0" err="1"/>
              <a:t>PeF</a:t>
            </a:r>
            <a:r>
              <a:rPr lang="en-US" altLang="en-US" sz="1600" b="1" dirty="0"/>
              <a:t>)</a:t>
            </a:r>
          </a:p>
        </p:txBody>
      </p:sp>
      <p:sp>
        <p:nvSpPr>
          <p:cNvPr id="117" name="Title 1">
            <a:extLst>
              <a:ext uri="{FF2B5EF4-FFF2-40B4-BE49-F238E27FC236}">
                <a16:creationId xmlns="" xmlns:a16="http://schemas.microsoft.com/office/drawing/2014/main" id="{A313B246-811B-4EAB-8D88-6978B60E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65125"/>
            <a:ext cx="11495398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Brief Recap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1606ED40-1C03-4F2D-BA66-D890CDC2309A}"/>
              </a:ext>
            </a:extLst>
          </p:cNvPr>
          <p:cNvGrpSpPr/>
          <p:nvPr/>
        </p:nvGrpSpPr>
        <p:grpSpPr>
          <a:xfrm>
            <a:off x="1810599" y="1540116"/>
            <a:ext cx="8632166" cy="4568315"/>
            <a:chOff x="141288" y="1274763"/>
            <a:chExt cx="8632166" cy="4568315"/>
          </a:xfrm>
          <a:noFill/>
        </p:grpSpPr>
        <p:sp>
          <p:nvSpPr>
            <p:cNvPr id="5" name="TextBox 12">
              <a:extLst>
                <a:ext uri="{FF2B5EF4-FFF2-40B4-BE49-F238E27FC236}">
                  <a16:creationId xmlns="" xmlns:a16="http://schemas.microsoft.com/office/drawing/2014/main" id="{A5EF216C-A6CA-4DF7-B989-F43DA7E2FE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17" y="3166767"/>
              <a:ext cx="604870" cy="3381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rgbClr val="FF0000"/>
                  </a:solidFill>
                </a:rPr>
                <a:t>lpITC</a:t>
              </a:r>
            </a:p>
          </p:txBody>
        </p:sp>
        <p:sp>
          <p:nvSpPr>
            <p:cNvPr id="6" name="TextBox 106">
              <a:extLst>
                <a:ext uri="{FF2B5EF4-FFF2-40B4-BE49-F238E27FC236}">
                  <a16:creationId xmlns="" xmlns:a16="http://schemas.microsoft.com/office/drawing/2014/main" id="{486AA24B-F865-4C04-A2FA-6561CDE688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6370" y="3019118"/>
              <a:ext cx="720763" cy="3381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rgbClr val="FF0000"/>
                  </a:solidFill>
                </a:rPr>
                <a:t>mpITC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4D425A69-0918-44A1-9A11-68F6FD4DF4B3}"/>
                </a:ext>
              </a:extLst>
            </p:cNvPr>
            <p:cNvSpPr/>
            <p:nvPr/>
          </p:nvSpPr>
          <p:spPr bwMode="auto">
            <a:xfrm>
              <a:off x="304800" y="2933700"/>
              <a:ext cx="1249363" cy="2681288"/>
            </a:xfrm>
            <a:prstGeom prst="ellipse">
              <a:avLst/>
            </a:prstGeom>
            <a:grp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BD3B650A-E073-4D8C-9ACE-5A8E1D14CA2C}"/>
                </a:ext>
              </a:extLst>
            </p:cNvPr>
            <p:cNvSpPr/>
            <p:nvPr/>
          </p:nvSpPr>
          <p:spPr bwMode="auto">
            <a:xfrm rot="20455346">
              <a:off x="1820863" y="2930525"/>
              <a:ext cx="1249362" cy="2217738"/>
            </a:xfrm>
            <a:prstGeom prst="ellipse">
              <a:avLst/>
            </a:prstGeom>
            <a:grp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grpSp>
          <p:nvGrpSpPr>
            <p:cNvPr id="9" name="Group 6">
              <a:extLst>
                <a:ext uri="{FF2B5EF4-FFF2-40B4-BE49-F238E27FC236}">
                  <a16:creationId xmlns="" xmlns:a16="http://schemas.microsoft.com/office/drawing/2014/main" id="{34A95ED7-B8AC-4B90-AE17-2E0010FD2D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73483" y="2368186"/>
              <a:ext cx="2127362" cy="2127434"/>
              <a:chOff x="2816972" y="1066800"/>
              <a:chExt cx="3136284" cy="3135964"/>
            </a:xfrm>
            <a:grpFill/>
          </p:grpSpPr>
          <p:sp>
            <p:nvSpPr>
              <p:cNvPr id="104" name="Oval 103">
                <a:extLst>
                  <a:ext uri="{FF2B5EF4-FFF2-40B4-BE49-F238E27FC236}">
                    <a16:creationId xmlns="" xmlns:a16="http://schemas.microsoft.com/office/drawing/2014/main" id="{5FD484FF-0BE7-406E-902D-2FF47014C98E}"/>
                  </a:ext>
                </a:extLst>
              </p:cNvPr>
              <p:cNvSpPr/>
              <p:nvPr/>
            </p:nvSpPr>
            <p:spPr>
              <a:xfrm>
                <a:off x="2819117" y="1067337"/>
                <a:ext cx="3124416" cy="312399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5" name="Oval 5">
                <a:extLst>
                  <a:ext uri="{FF2B5EF4-FFF2-40B4-BE49-F238E27FC236}">
                    <a16:creationId xmlns="" xmlns:a16="http://schemas.microsoft.com/office/drawing/2014/main" id="{4F4C389F-C0FE-42E3-9E15-C45B7CC76FC3}"/>
                  </a:ext>
                </a:extLst>
              </p:cNvPr>
              <p:cNvSpPr/>
              <p:nvPr/>
            </p:nvSpPr>
            <p:spPr>
              <a:xfrm>
                <a:off x="3825484" y="1275603"/>
                <a:ext cx="2127411" cy="2922746"/>
              </a:xfrm>
              <a:custGeom>
                <a:avLst/>
                <a:gdLst>
                  <a:gd name="connsiteX0" fmla="*/ 0 w 381000"/>
                  <a:gd name="connsiteY0" fmla="*/ 1485900 h 2971800"/>
                  <a:gd name="connsiteX1" fmla="*/ 190500 w 381000"/>
                  <a:gd name="connsiteY1" fmla="*/ 0 h 2971800"/>
                  <a:gd name="connsiteX2" fmla="*/ 381000 w 381000"/>
                  <a:gd name="connsiteY2" fmla="*/ 1485900 h 2971800"/>
                  <a:gd name="connsiteX3" fmla="*/ 190500 w 381000"/>
                  <a:gd name="connsiteY3" fmla="*/ 2971800 h 2971800"/>
                  <a:gd name="connsiteX4" fmla="*/ 0 w 381000"/>
                  <a:gd name="connsiteY4" fmla="*/ 1485900 h 2971800"/>
                  <a:gd name="connsiteX0" fmla="*/ 1049575 w 1430575"/>
                  <a:gd name="connsiteY0" fmla="*/ 1485900 h 2832100"/>
                  <a:gd name="connsiteX1" fmla="*/ 1240075 w 1430575"/>
                  <a:gd name="connsiteY1" fmla="*/ 0 h 2832100"/>
                  <a:gd name="connsiteX2" fmla="*/ 1430575 w 1430575"/>
                  <a:gd name="connsiteY2" fmla="*/ 1485900 h 2832100"/>
                  <a:gd name="connsiteX3" fmla="*/ 8175 w 1430575"/>
                  <a:gd name="connsiteY3" fmla="*/ 2832100 h 2832100"/>
                  <a:gd name="connsiteX4" fmla="*/ 1049575 w 1430575"/>
                  <a:gd name="connsiteY4" fmla="*/ 1485900 h 2832100"/>
                  <a:gd name="connsiteX0" fmla="*/ 1064404 w 2194704"/>
                  <a:gd name="connsiteY0" fmla="*/ 1486802 h 2835536"/>
                  <a:gd name="connsiteX1" fmla="*/ 1254904 w 2194704"/>
                  <a:gd name="connsiteY1" fmla="*/ 902 h 2835536"/>
                  <a:gd name="connsiteX2" fmla="*/ 2194704 w 2194704"/>
                  <a:gd name="connsiteY2" fmla="*/ 1702702 h 2835536"/>
                  <a:gd name="connsiteX3" fmla="*/ 23004 w 2194704"/>
                  <a:gd name="connsiteY3" fmla="*/ 2833002 h 2835536"/>
                  <a:gd name="connsiteX4" fmla="*/ 1064404 w 2194704"/>
                  <a:gd name="connsiteY4" fmla="*/ 1486802 h 2835536"/>
                  <a:gd name="connsiteX0" fmla="*/ 1064404 w 2217190"/>
                  <a:gd name="connsiteY0" fmla="*/ 1486802 h 2835536"/>
                  <a:gd name="connsiteX1" fmla="*/ 1254904 w 2217190"/>
                  <a:gd name="connsiteY1" fmla="*/ 902 h 2835536"/>
                  <a:gd name="connsiteX2" fmla="*/ 2194704 w 2217190"/>
                  <a:gd name="connsiteY2" fmla="*/ 1702702 h 2835536"/>
                  <a:gd name="connsiteX3" fmla="*/ 23004 w 2217190"/>
                  <a:gd name="connsiteY3" fmla="*/ 2833002 h 2835536"/>
                  <a:gd name="connsiteX4" fmla="*/ 1064404 w 2217190"/>
                  <a:gd name="connsiteY4" fmla="*/ 1486802 h 2835536"/>
                  <a:gd name="connsiteX0" fmla="*/ 1064404 w 2217190"/>
                  <a:gd name="connsiteY0" fmla="*/ 1486802 h 2961851"/>
                  <a:gd name="connsiteX1" fmla="*/ 1254904 w 2217190"/>
                  <a:gd name="connsiteY1" fmla="*/ 902 h 2961851"/>
                  <a:gd name="connsiteX2" fmla="*/ 2194704 w 2217190"/>
                  <a:gd name="connsiteY2" fmla="*/ 1702702 h 2961851"/>
                  <a:gd name="connsiteX3" fmla="*/ 23004 w 2217190"/>
                  <a:gd name="connsiteY3" fmla="*/ 2833002 h 2961851"/>
                  <a:gd name="connsiteX4" fmla="*/ 1064404 w 2217190"/>
                  <a:gd name="connsiteY4" fmla="*/ 1486802 h 2961851"/>
                  <a:gd name="connsiteX0" fmla="*/ 1100489 w 2215045"/>
                  <a:gd name="connsiteY0" fmla="*/ 2257028 h 2916473"/>
                  <a:gd name="connsiteX1" fmla="*/ 1252889 w 2215045"/>
                  <a:gd name="connsiteY1" fmla="*/ 9128 h 2916473"/>
                  <a:gd name="connsiteX2" fmla="*/ 2192689 w 2215045"/>
                  <a:gd name="connsiteY2" fmla="*/ 1710928 h 2916473"/>
                  <a:gd name="connsiteX3" fmla="*/ 20989 w 2215045"/>
                  <a:gd name="connsiteY3" fmla="*/ 2841228 h 2916473"/>
                  <a:gd name="connsiteX4" fmla="*/ 1100489 w 2215045"/>
                  <a:gd name="connsiteY4" fmla="*/ 2257028 h 2916473"/>
                  <a:gd name="connsiteX0" fmla="*/ 950609 w 2065165"/>
                  <a:gd name="connsiteY0" fmla="*/ 2257028 h 2916473"/>
                  <a:gd name="connsiteX1" fmla="*/ 1103009 w 2065165"/>
                  <a:gd name="connsiteY1" fmla="*/ 9128 h 2916473"/>
                  <a:gd name="connsiteX2" fmla="*/ 2042809 w 2065165"/>
                  <a:gd name="connsiteY2" fmla="*/ 1710928 h 2916473"/>
                  <a:gd name="connsiteX3" fmla="*/ 23509 w 2065165"/>
                  <a:gd name="connsiteY3" fmla="*/ 2841228 h 2916473"/>
                  <a:gd name="connsiteX4" fmla="*/ 950609 w 2065165"/>
                  <a:gd name="connsiteY4" fmla="*/ 2257028 h 2916473"/>
                  <a:gd name="connsiteX0" fmla="*/ 838636 w 1953192"/>
                  <a:gd name="connsiteY0" fmla="*/ 2257028 h 2908880"/>
                  <a:gd name="connsiteX1" fmla="*/ 991036 w 1953192"/>
                  <a:gd name="connsiteY1" fmla="*/ 9128 h 2908880"/>
                  <a:gd name="connsiteX2" fmla="*/ 1930836 w 1953192"/>
                  <a:gd name="connsiteY2" fmla="*/ 1710928 h 2908880"/>
                  <a:gd name="connsiteX3" fmla="*/ 25836 w 1953192"/>
                  <a:gd name="connsiteY3" fmla="*/ 2828528 h 2908880"/>
                  <a:gd name="connsiteX4" fmla="*/ 838636 w 1953192"/>
                  <a:gd name="connsiteY4" fmla="*/ 2257028 h 2908880"/>
                  <a:gd name="connsiteX0" fmla="*/ 1012988 w 2127544"/>
                  <a:gd name="connsiteY0" fmla="*/ 2257028 h 2924160"/>
                  <a:gd name="connsiteX1" fmla="*/ 1165388 w 2127544"/>
                  <a:gd name="connsiteY1" fmla="*/ 9128 h 2924160"/>
                  <a:gd name="connsiteX2" fmla="*/ 2105188 w 2127544"/>
                  <a:gd name="connsiteY2" fmla="*/ 1710928 h 2924160"/>
                  <a:gd name="connsiteX3" fmla="*/ 22388 w 2127544"/>
                  <a:gd name="connsiteY3" fmla="*/ 2853928 h 2924160"/>
                  <a:gd name="connsiteX4" fmla="*/ 1012988 w 2127544"/>
                  <a:gd name="connsiteY4" fmla="*/ 2257028 h 2924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7544" h="2924160">
                    <a:moveTo>
                      <a:pt x="1012988" y="2257028"/>
                    </a:moveTo>
                    <a:cubicBezTo>
                      <a:pt x="1203488" y="1782895"/>
                      <a:pt x="983355" y="100145"/>
                      <a:pt x="1165388" y="9128"/>
                    </a:cubicBezTo>
                    <a:cubicBezTo>
                      <a:pt x="1347421" y="-81889"/>
                      <a:pt x="2282988" y="509288"/>
                      <a:pt x="2105188" y="1710928"/>
                    </a:cubicBezTo>
                    <a:cubicBezTo>
                      <a:pt x="1546388" y="3484068"/>
                      <a:pt x="204421" y="2762911"/>
                      <a:pt x="22388" y="2853928"/>
                    </a:cubicBezTo>
                    <a:cubicBezTo>
                      <a:pt x="-159645" y="2944945"/>
                      <a:pt x="822488" y="2731161"/>
                      <a:pt x="1012988" y="2257028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06" name="Oval 4">
                <a:extLst>
                  <a:ext uri="{FF2B5EF4-FFF2-40B4-BE49-F238E27FC236}">
                    <a16:creationId xmlns="" xmlns:a16="http://schemas.microsoft.com/office/drawing/2014/main" id="{92EB40C9-93F7-439B-9A0C-A687EA8DBE36}"/>
                  </a:ext>
                </a:extLst>
              </p:cNvPr>
              <p:cNvSpPr/>
              <p:nvPr/>
            </p:nvSpPr>
            <p:spPr>
              <a:xfrm>
                <a:off x="2816776" y="1121159"/>
                <a:ext cx="1453381" cy="3081870"/>
              </a:xfrm>
              <a:custGeom>
                <a:avLst/>
                <a:gdLst>
                  <a:gd name="connsiteX0" fmla="*/ 0 w 1295400"/>
                  <a:gd name="connsiteY0" fmla="*/ 1485900 h 2971800"/>
                  <a:gd name="connsiteX1" fmla="*/ 647700 w 1295400"/>
                  <a:gd name="connsiteY1" fmla="*/ 0 h 2971800"/>
                  <a:gd name="connsiteX2" fmla="*/ 1295400 w 1295400"/>
                  <a:gd name="connsiteY2" fmla="*/ 1485900 h 2971800"/>
                  <a:gd name="connsiteX3" fmla="*/ 647700 w 1295400"/>
                  <a:gd name="connsiteY3" fmla="*/ 2971800 h 2971800"/>
                  <a:gd name="connsiteX4" fmla="*/ 0 w 1295400"/>
                  <a:gd name="connsiteY4" fmla="*/ 1485900 h 2971800"/>
                  <a:gd name="connsiteX0" fmla="*/ 12107 w 1373296"/>
                  <a:gd name="connsiteY0" fmla="*/ 1485900 h 2971800"/>
                  <a:gd name="connsiteX1" fmla="*/ 1167807 w 1373296"/>
                  <a:gd name="connsiteY1" fmla="*/ 0 h 2971800"/>
                  <a:gd name="connsiteX2" fmla="*/ 1307507 w 1373296"/>
                  <a:gd name="connsiteY2" fmla="*/ 1485900 h 2971800"/>
                  <a:gd name="connsiteX3" fmla="*/ 659807 w 1373296"/>
                  <a:gd name="connsiteY3" fmla="*/ 2971800 h 2971800"/>
                  <a:gd name="connsiteX4" fmla="*/ 12107 w 1373296"/>
                  <a:gd name="connsiteY4" fmla="*/ 1485900 h 2971800"/>
                  <a:gd name="connsiteX0" fmla="*/ 12107 w 1676408"/>
                  <a:gd name="connsiteY0" fmla="*/ 1566651 h 3052551"/>
                  <a:gd name="connsiteX1" fmla="*/ 1167807 w 1676408"/>
                  <a:gd name="connsiteY1" fmla="*/ 80751 h 3052551"/>
                  <a:gd name="connsiteX2" fmla="*/ 1307507 w 1676408"/>
                  <a:gd name="connsiteY2" fmla="*/ 1566651 h 3052551"/>
                  <a:gd name="connsiteX3" fmla="*/ 659807 w 1676408"/>
                  <a:gd name="connsiteY3" fmla="*/ 3052551 h 3052551"/>
                  <a:gd name="connsiteX4" fmla="*/ 12107 w 1676408"/>
                  <a:gd name="connsiteY4" fmla="*/ 1566651 h 3052551"/>
                  <a:gd name="connsiteX0" fmla="*/ 5477 w 1669778"/>
                  <a:gd name="connsiteY0" fmla="*/ 1566651 h 3116051"/>
                  <a:gd name="connsiteX1" fmla="*/ 1161177 w 1669778"/>
                  <a:gd name="connsiteY1" fmla="*/ 80751 h 3116051"/>
                  <a:gd name="connsiteX2" fmla="*/ 1300877 w 1669778"/>
                  <a:gd name="connsiteY2" fmla="*/ 1566651 h 3116051"/>
                  <a:gd name="connsiteX3" fmla="*/ 1389777 w 1669778"/>
                  <a:gd name="connsiteY3" fmla="*/ 3116051 h 3116051"/>
                  <a:gd name="connsiteX4" fmla="*/ 5477 w 1669778"/>
                  <a:gd name="connsiteY4" fmla="*/ 1566651 h 3116051"/>
                  <a:gd name="connsiteX0" fmla="*/ 5477 w 1876648"/>
                  <a:gd name="connsiteY0" fmla="*/ 1566651 h 3141399"/>
                  <a:gd name="connsiteX1" fmla="*/ 1161177 w 1876648"/>
                  <a:gd name="connsiteY1" fmla="*/ 80751 h 3141399"/>
                  <a:gd name="connsiteX2" fmla="*/ 1300877 w 1876648"/>
                  <a:gd name="connsiteY2" fmla="*/ 1566651 h 3141399"/>
                  <a:gd name="connsiteX3" fmla="*/ 1389777 w 1876648"/>
                  <a:gd name="connsiteY3" fmla="*/ 3116051 h 3141399"/>
                  <a:gd name="connsiteX4" fmla="*/ 5477 w 1876648"/>
                  <a:gd name="connsiteY4" fmla="*/ 1566651 h 3141399"/>
                  <a:gd name="connsiteX0" fmla="*/ 1039 w 1419639"/>
                  <a:gd name="connsiteY0" fmla="*/ 1486631 h 3037293"/>
                  <a:gd name="connsiteX1" fmla="*/ 1156739 w 1419639"/>
                  <a:gd name="connsiteY1" fmla="*/ 731 h 3037293"/>
                  <a:gd name="connsiteX2" fmla="*/ 1029739 w 1419639"/>
                  <a:gd name="connsiteY2" fmla="*/ 1677131 h 3037293"/>
                  <a:gd name="connsiteX3" fmla="*/ 1385339 w 1419639"/>
                  <a:gd name="connsiteY3" fmla="*/ 3036031 h 3037293"/>
                  <a:gd name="connsiteX4" fmla="*/ 1039 w 1419639"/>
                  <a:gd name="connsiteY4" fmla="*/ 1486631 h 3037293"/>
                  <a:gd name="connsiteX0" fmla="*/ 6694 w 1425294"/>
                  <a:gd name="connsiteY0" fmla="*/ 1487678 h 3038340"/>
                  <a:gd name="connsiteX1" fmla="*/ 1162394 w 1425294"/>
                  <a:gd name="connsiteY1" fmla="*/ 1778 h 3038340"/>
                  <a:gd name="connsiteX2" fmla="*/ 1035394 w 1425294"/>
                  <a:gd name="connsiteY2" fmla="*/ 1678178 h 3038340"/>
                  <a:gd name="connsiteX3" fmla="*/ 1390994 w 1425294"/>
                  <a:gd name="connsiteY3" fmla="*/ 3037078 h 3038340"/>
                  <a:gd name="connsiteX4" fmla="*/ 6694 w 1425294"/>
                  <a:gd name="connsiteY4" fmla="*/ 1487678 h 3038340"/>
                  <a:gd name="connsiteX0" fmla="*/ 99 w 1418699"/>
                  <a:gd name="connsiteY0" fmla="*/ 1488194 h 3038856"/>
                  <a:gd name="connsiteX1" fmla="*/ 1155799 w 1418699"/>
                  <a:gd name="connsiteY1" fmla="*/ 2294 h 3038856"/>
                  <a:gd name="connsiteX2" fmla="*/ 1028799 w 1418699"/>
                  <a:gd name="connsiteY2" fmla="*/ 1678694 h 3038856"/>
                  <a:gd name="connsiteX3" fmla="*/ 1384399 w 1418699"/>
                  <a:gd name="connsiteY3" fmla="*/ 3037594 h 3038856"/>
                  <a:gd name="connsiteX4" fmla="*/ 99 w 1418699"/>
                  <a:gd name="connsiteY4" fmla="*/ 1488194 h 3038856"/>
                  <a:gd name="connsiteX0" fmla="*/ 99 w 1418699"/>
                  <a:gd name="connsiteY0" fmla="*/ 1547229 h 3097891"/>
                  <a:gd name="connsiteX1" fmla="*/ 1155799 w 1418699"/>
                  <a:gd name="connsiteY1" fmla="*/ 61329 h 3097891"/>
                  <a:gd name="connsiteX2" fmla="*/ 1028799 w 1418699"/>
                  <a:gd name="connsiteY2" fmla="*/ 1737729 h 3097891"/>
                  <a:gd name="connsiteX3" fmla="*/ 1384399 w 1418699"/>
                  <a:gd name="connsiteY3" fmla="*/ 3096629 h 3097891"/>
                  <a:gd name="connsiteX4" fmla="*/ 99 w 1418699"/>
                  <a:gd name="connsiteY4" fmla="*/ 1547229 h 3097891"/>
                  <a:gd name="connsiteX0" fmla="*/ 1101 w 1407690"/>
                  <a:gd name="connsiteY0" fmla="*/ 1518517 h 3069179"/>
                  <a:gd name="connsiteX1" fmla="*/ 1156801 w 1407690"/>
                  <a:gd name="connsiteY1" fmla="*/ 32617 h 3069179"/>
                  <a:gd name="connsiteX2" fmla="*/ 1029801 w 1407690"/>
                  <a:gd name="connsiteY2" fmla="*/ 1709017 h 3069179"/>
                  <a:gd name="connsiteX3" fmla="*/ 1372701 w 1407690"/>
                  <a:gd name="connsiteY3" fmla="*/ 3067917 h 3069179"/>
                  <a:gd name="connsiteX4" fmla="*/ 1101 w 1407690"/>
                  <a:gd name="connsiteY4" fmla="*/ 1518517 h 3069179"/>
                  <a:gd name="connsiteX0" fmla="*/ 1101 w 1769024"/>
                  <a:gd name="connsiteY0" fmla="*/ 1518517 h 3100177"/>
                  <a:gd name="connsiteX1" fmla="*/ 1156801 w 1769024"/>
                  <a:gd name="connsiteY1" fmla="*/ 32617 h 3100177"/>
                  <a:gd name="connsiteX2" fmla="*/ 1029801 w 1769024"/>
                  <a:gd name="connsiteY2" fmla="*/ 1709017 h 3100177"/>
                  <a:gd name="connsiteX3" fmla="*/ 1372701 w 1769024"/>
                  <a:gd name="connsiteY3" fmla="*/ 3067917 h 3100177"/>
                  <a:gd name="connsiteX4" fmla="*/ 1101 w 1769024"/>
                  <a:gd name="connsiteY4" fmla="*/ 1518517 h 3100177"/>
                  <a:gd name="connsiteX0" fmla="*/ 13434 w 1781357"/>
                  <a:gd name="connsiteY0" fmla="*/ 1523308 h 3104968"/>
                  <a:gd name="connsiteX1" fmla="*/ 1169134 w 1781357"/>
                  <a:gd name="connsiteY1" fmla="*/ 37408 h 3104968"/>
                  <a:gd name="connsiteX2" fmla="*/ 1042134 w 1781357"/>
                  <a:gd name="connsiteY2" fmla="*/ 1713808 h 3104968"/>
                  <a:gd name="connsiteX3" fmla="*/ 1385034 w 1781357"/>
                  <a:gd name="connsiteY3" fmla="*/ 3072708 h 3104968"/>
                  <a:gd name="connsiteX4" fmla="*/ 13434 w 1781357"/>
                  <a:gd name="connsiteY4" fmla="*/ 1523308 h 3104968"/>
                  <a:gd name="connsiteX0" fmla="*/ 13434 w 1781357"/>
                  <a:gd name="connsiteY0" fmla="*/ 1525210 h 3106870"/>
                  <a:gd name="connsiteX1" fmla="*/ 1169134 w 1781357"/>
                  <a:gd name="connsiteY1" fmla="*/ 39310 h 3106870"/>
                  <a:gd name="connsiteX2" fmla="*/ 1042134 w 1781357"/>
                  <a:gd name="connsiteY2" fmla="*/ 1715710 h 3106870"/>
                  <a:gd name="connsiteX3" fmla="*/ 1385034 w 1781357"/>
                  <a:gd name="connsiteY3" fmla="*/ 3074610 h 3106870"/>
                  <a:gd name="connsiteX4" fmla="*/ 13434 w 1781357"/>
                  <a:gd name="connsiteY4" fmla="*/ 1525210 h 3106870"/>
                  <a:gd name="connsiteX0" fmla="*/ 5828 w 1773751"/>
                  <a:gd name="connsiteY0" fmla="*/ 1522949 h 3104609"/>
                  <a:gd name="connsiteX1" fmla="*/ 1161528 w 1773751"/>
                  <a:gd name="connsiteY1" fmla="*/ 37049 h 3104609"/>
                  <a:gd name="connsiteX2" fmla="*/ 1034528 w 1773751"/>
                  <a:gd name="connsiteY2" fmla="*/ 1713449 h 3104609"/>
                  <a:gd name="connsiteX3" fmla="*/ 1377428 w 1773751"/>
                  <a:gd name="connsiteY3" fmla="*/ 3072349 h 3104609"/>
                  <a:gd name="connsiteX4" fmla="*/ 5828 w 1773751"/>
                  <a:gd name="connsiteY4" fmla="*/ 1522949 h 3104609"/>
                  <a:gd name="connsiteX0" fmla="*/ 3054 w 1770977"/>
                  <a:gd name="connsiteY0" fmla="*/ 1521907 h 3103567"/>
                  <a:gd name="connsiteX1" fmla="*/ 1158754 w 1770977"/>
                  <a:gd name="connsiteY1" fmla="*/ 36007 h 3103567"/>
                  <a:gd name="connsiteX2" fmla="*/ 1031754 w 1770977"/>
                  <a:gd name="connsiteY2" fmla="*/ 1712407 h 3103567"/>
                  <a:gd name="connsiteX3" fmla="*/ 1374654 w 1770977"/>
                  <a:gd name="connsiteY3" fmla="*/ 3071307 h 3103567"/>
                  <a:gd name="connsiteX4" fmla="*/ 3054 w 1770977"/>
                  <a:gd name="connsiteY4" fmla="*/ 1521907 h 3103567"/>
                  <a:gd name="connsiteX0" fmla="*/ 2529 w 1394032"/>
                  <a:gd name="connsiteY0" fmla="*/ 1489306 h 3040354"/>
                  <a:gd name="connsiteX1" fmla="*/ 1158229 w 1394032"/>
                  <a:gd name="connsiteY1" fmla="*/ 3406 h 3040354"/>
                  <a:gd name="connsiteX2" fmla="*/ 853429 w 1394032"/>
                  <a:gd name="connsiteY2" fmla="*/ 1209906 h 3040354"/>
                  <a:gd name="connsiteX3" fmla="*/ 1374129 w 1394032"/>
                  <a:gd name="connsiteY3" fmla="*/ 3038706 h 3040354"/>
                  <a:gd name="connsiteX4" fmla="*/ 2529 w 1394032"/>
                  <a:gd name="connsiteY4" fmla="*/ 1489306 h 3040354"/>
                  <a:gd name="connsiteX0" fmla="*/ 2529 w 1393110"/>
                  <a:gd name="connsiteY0" fmla="*/ 1489306 h 3040354"/>
                  <a:gd name="connsiteX1" fmla="*/ 1158229 w 1393110"/>
                  <a:gd name="connsiteY1" fmla="*/ 3406 h 3040354"/>
                  <a:gd name="connsiteX2" fmla="*/ 853429 w 1393110"/>
                  <a:gd name="connsiteY2" fmla="*/ 1209906 h 3040354"/>
                  <a:gd name="connsiteX3" fmla="*/ 1374129 w 1393110"/>
                  <a:gd name="connsiteY3" fmla="*/ 3038706 h 3040354"/>
                  <a:gd name="connsiteX4" fmla="*/ 2529 w 1393110"/>
                  <a:gd name="connsiteY4" fmla="*/ 1489306 h 3040354"/>
                  <a:gd name="connsiteX0" fmla="*/ 2529 w 1393110"/>
                  <a:gd name="connsiteY0" fmla="*/ 1488854 h 3039902"/>
                  <a:gd name="connsiteX1" fmla="*/ 1158229 w 1393110"/>
                  <a:gd name="connsiteY1" fmla="*/ 2954 h 3039902"/>
                  <a:gd name="connsiteX2" fmla="*/ 853429 w 1393110"/>
                  <a:gd name="connsiteY2" fmla="*/ 1209454 h 3039902"/>
                  <a:gd name="connsiteX3" fmla="*/ 1374129 w 1393110"/>
                  <a:gd name="connsiteY3" fmla="*/ 3038254 h 3039902"/>
                  <a:gd name="connsiteX4" fmla="*/ 2529 w 1393110"/>
                  <a:gd name="connsiteY4" fmla="*/ 1488854 h 3039902"/>
                  <a:gd name="connsiteX0" fmla="*/ 3741 w 1394322"/>
                  <a:gd name="connsiteY0" fmla="*/ 1500078 h 3051126"/>
                  <a:gd name="connsiteX1" fmla="*/ 1159441 w 1394322"/>
                  <a:gd name="connsiteY1" fmla="*/ 14178 h 3051126"/>
                  <a:gd name="connsiteX2" fmla="*/ 854641 w 1394322"/>
                  <a:gd name="connsiteY2" fmla="*/ 1220678 h 3051126"/>
                  <a:gd name="connsiteX3" fmla="*/ 1375341 w 1394322"/>
                  <a:gd name="connsiteY3" fmla="*/ 3049478 h 3051126"/>
                  <a:gd name="connsiteX4" fmla="*/ 3741 w 1394322"/>
                  <a:gd name="connsiteY4" fmla="*/ 1500078 h 3051126"/>
                  <a:gd name="connsiteX0" fmla="*/ 2427 w 1393008"/>
                  <a:gd name="connsiteY0" fmla="*/ 1508036 h 3060253"/>
                  <a:gd name="connsiteX1" fmla="*/ 1158127 w 1393008"/>
                  <a:gd name="connsiteY1" fmla="*/ 22136 h 3060253"/>
                  <a:gd name="connsiteX2" fmla="*/ 853327 w 1393008"/>
                  <a:gd name="connsiteY2" fmla="*/ 1228636 h 3060253"/>
                  <a:gd name="connsiteX3" fmla="*/ 1374027 w 1393008"/>
                  <a:gd name="connsiteY3" fmla="*/ 3057436 h 3060253"/>
                  <a:gd name="connsiteX4" fmla="*/ 2427 w 1393008"/>
                  <a:gd name="connsiteY4" fmla="*/ 1508036 h 3060253"/>
                  <a:gd name="connsiteX0" fmla="*/ 2427 w 1452699"/>
                  <a:gd name="connsiteY0" fmla="*/ 1508036 h 3081901"/>
                  <a:gd name="connsiteX1" fmla="*/ 1158127 w 1452699"/>
                  <a:gd name="connsiteY1" fmla="*/ 22136 h 3081901"/>
                  <a:gd name="connsiteX2" fmla="*/ 853327 w 1452699"/>
                  <a:gd name="connsiteY2" fmla="*/ 1228636 h 3081901"/>
                  <a:gd name="connsiteX3" fmla="*/ 1374027 w 1452699"/>
                  <a:gd name="connsiteY3" fmla="*/ 3057436 h 3081901"/>
                  <a:gd name="connsiteX4" fmla="*/ 2427 w 1452699"/>
                  <a:gd name="connsiteY4" fmla="*/ 1508036 h 3081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2699" h="3081901">
                    <a:moveTo>
                      <a:pt x="2427" y="1508036"/>
                    </a:moveTo>
                    <a:cubicBezTo>
                      <a:pt x="-46256" y="443353"/>
                      <a:pt x="648010" y="-121797"/>
                      <a:pt x="1158127" y="22136"/>
                    </a:cubicBezTo>
                    <a:cubicBezTo>
                      <a:pt x="1668244" y="166069"/>
                      <a:pt x="726327" y="484196"/>
                      <a:pt x="853327" y="1228636"/>
                    </a:cubicBezTo>
                    <a:cubicBezTo>
                      <a:pt x="815227" y="2354076"/>
                      <a:pt x="1719044" y="2896569"/>
                      <a:pt x="1374027" y="3057436"/>
                    </a:cubicBezTo>
                    <a:cubicBezTo>
                      <a:pt x="1029010" y="3218303"/>
                      <a:pt x="51110" y="2572719"/>
                      <a:pt x="2427" y="1508036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10" name="Isosceles Triangle 7">
              <a:extLst>
                <a:ext uri="{FF2B5EF4-FFF2-40B4-BE49-F238E27FC236}">
                  <a16:creationId xmlns="" xmlns:a16="http://schemas.microsoft.com/office/drawing/2014/main" id="{13E99514-DB61-4B1F-B4F5-E6AA06D7D949}"/>
                </a:ext>
              </a:extLst>
            </p:cNvPr>
            <p:cNvSpPr/>
            <p:nvPr/>
          </p:nvSpPr>
          <p:spPr bwMode="auto">
            <a:xfrm rot="10800000">
              <a:off x="5562600" y="2362200"/>
              <a:ext cx="1727200" cy="1744662"/>
            </a:xfrm>
            <a:custGeom>
              <a:avLst/>
              <a:gdLst>
                <a:gd name="connsiteX0" fmla="*/ 0 w 2651760"/>
                <a:gd name="connsiteY0" fmla="*/ 2286000 h 2286000"/>
                <a:gd name="connsiteX1" fmla="*/ 1325880 w 2651760"/>
                <a:gd name="connsiteY1" fmla="*/ 0 h 2286000"/>
                <a:gd name="connsiteX2" fmla="*/ 2651760 w 2651760"/>
                <a:gd name="connsiteY2" fmla="*/ 2286000 h 2286000"/>
                <a:gd name="connsiteX3" fmla="*/ 0 w 2651760"/>
                <a:gd name="connsiteY3" fmla="*/ 2286000 h 2286000"/>
                <a:gd name="connsiteX0" fmla="*/ 0 w 2651760"/>
                <a:gd name="connsiteY0" fmla="*/ 2286000 h 2652888"/>
                <a:gd name="connsiteX1" fmla="*/ 1325880 w 2651760"/>
                <a:gd name="connsiteY1" fmla="*/ 0 h 2652888"/>
                <a:gd name="connsiteX2" fmla="*/ 2651760 w 2651760"/>
                <a:gd name="connsiteY2" fmla="*/ 2286000 h 2652888"/>
                <a:gd name="connsiteX3" fmla="*/ 0 w 2651760"/>
                <a:gd name="connsiteY3" fmla="*/ 2286000 h 2652888"/>
                <a:gd name="connsiteX0" fmla="*/ 0 w 2680094"/>
                <a:gd name="connsiteY0" fmla="*/ 2286000 h 2652888"/>
                <a:gd name="connsiteX1" fmla="*/ 1325880 w 2680094"/>
                <a:gd name="connsiteY1" fmla="*/ 0 h 2652888"/>
                <a:gd name="connsiteX2" fmla="*/ 2651760 w 2680094"/>
                <a:gd name="connsiteY2" fmla="*/ 2286000 h 2652888"/>
                <a:gd name="connsiteX3" fmla="*/ 0 w 2680094"/>
                <a:gd name="connsiteY3" fmla="*/ 2286000 h 2652888"/>
                <a:gd name="connsiteX0" fmla="*/ 0 w 2680094"/>
                <a:gd name="connsiteY0" fmla="*/ 2286000 h 2831572"/>
                <a:gd name="connsiteX1" fmla="*/ 1325880 w 2680094"/>
                <a:gd name="connsiteY1" fmla="*/ 0 h 2831572"/>
                <a:gd name="connsiteX2" fmla="*/ 2651760 w 2680094"/>
                <a:gd name="connsiteY2" fmla="*/ 2286000 h 2831572"/>
                <a:gd name="connsiteX3" fmla="*/ 0 w 2680094"/>
                <a:gd name="connsiteY3" fmla="*/ 2286000 h 2831572"/>
                <a:gd name="connsiteX0" fmla="*/ 50029 w 2730123"/>
                <a:gd name="connsiteY0" fmla="*/ 2286000 h 2831572"/>
                <a:gd name="connsiteX1" fmla="*/ 1375909 w 2730123"/>
                <a:gd name="connsiteY1" fmla="*/ 0 h 2831572"/>
                <a:gd name="connsiteX2" fmla="*/ 2701789 w 2730123"/>
                <a:gd name="connsiteY2" fmla="*/ 2286000 h 2831572"/>
                <a:gd name="connsiteX3" fmla="*/ 50029 w 2730123"/>
                <a:gd name="connsiteY3" fmla="*/ 2286000 h 2831572"/>
                <a:gd name="connsiteX0" fmla="*/ 50029 w 2726744"/>
                <a:gd name="connsiteY0" fmla="*/ 2286000 h 2831572"/>
                <a:gd name="connsiteX1" fmla="*/ 1375909 w 2726744"/>
                <a:gd name="connsiteY1" fmla="*/ 0 h 2831572"/>
                <a:gd name="connsiteX2" fmla="*/ 2701789 w 2726744"/>
                <a:gd name="connsiteY2" fmla="*/ 2286000 h 2831572"/>
                <a:gd name="connsiteX3" fmla="*/ 50029 w 2726744"/>
                <a:gd name="connsiteY3" fmla="*/ 2286000 h 2831572"/>
                <a:gd name="connsiteX0" fmla="*/ 44016 w 2720731"/>
                <a:gd name="connsiteY0" fmla="*/ 2286000 h 2831572"/>
                <a:gd name="connsiteX1" fmla="*/ 1369896 w 2720731"/>
                <a:gd name="connsiteY1" fmla="*/ 0 h 2831572"/>
                <a:gd name="connsiteX2" fmla="*/ 2695776 w 2720731"/>
                <a:gd name="connsiteY2" fmla="*/ 2286000 h 2831572"/>
                <a:gd name="connsiteX3" fmla="*/ 44016 w 2720731"/>
                <a:gd name="connsiteY3" fmla="*/ 2286000 h 2831572"/>
                <a:gd name="connsiteX0" fmla="*/ 45075 w 2721148"/>
                <a:gd name="connsiteY0" fmla="*/ 2489200 h 3034772"/>
                <a:gd name="connsiteX1" fmla="*/ 1332855 w 2721148"/>
                <a:gd name="connsiteY1" fmla="*/ 0 h 3034772"/>
                <a:gd name="connsiteX2" fmla="*/ 2696835 w 2721148"/>
                <a:gd name="connsiteY2" fmla="*/ 2489200 h 3034772"/>
                <a:gd name="connsiteX3" fmla="*/ 45075 w 2721148"/>
                <a:gd name="connsiteY3" fmla="*/ 2489200 h 3034772"/>
                <a:gd name="connsiteX0" fmla="*/ 44716 w 2733489"/>
                <a:gd name="connsiteY0" fmla="*/ 2527300 h 3052213"/>
                <a:gd name="connsiteX1" fmla="*/ 1345196 w 2733489"/>
                <a:gd name="connsiteY1" fmla="*/ 0 h 3052213"/>
                <a:gd name="connsiteX2" fmla="*/ 2709176 w 2733489"/>
                <a:gd name="connsiteY2" fmla="*/ 2489200 h 3052213"/>
                <a:gd name="connsiteX3" fmla="*/ 44716 w 2733489"/>
                <a:gd name="connsiteY3" fmla="*/ 2527300 h 3052213"/>
                <a:gd name="connsiteX0" fmla="*/ 49004 w 2598077"/>
                <a:gd name="connsiteY0" fmla="*/ 2540000 h 3058190"/>
                <a:gd name="connsiteX1" fmla="*/ 1209784 w 2598077"/>
                <a:gd name="connsiteY1" fmla="*/ 0 h 3058190"/>
                <a:gd name="connsiteX2" fmla="*/ 2573764 w 2598077"/>
                <a:gd name="connsiteY2" fmla="*/ 2489200 h 3058190"/>
                <a:gd name="connsiteX3" fmla="*/ 49004 w 2598077"/>
                <a:gd name="connsiteY3" fmla="*/ 2540000 h 3058190"/>
                <a:gd name="connsiteX0" fmla="*/ 49004 w 2598077"/>
                <a:gd name="connsiteY0" fmla="*/ 2540000 h 3062793"/>
                <a:gd name="connsiteX1" fmla="*/ 1209784 w 2598077"/>
                <a:gd name="connsiteY1" fmla="*/ 0 h 3062793"/>
                <a:gd name="connsiteX2" fmla="*/ 2573764 w 2598077"/>
                <a:gd name="connsiteY2" fmla="*/ 2489200 h 3062793"/>
                <a:gd name="connsiteX3" fmla="*/ 49004 w 2598077"/>
                <a:gd name="connsiteY3" fmla="*/ 2540000 h 3062793"/>
                <a:gd name="connsiteX0" fmla="*/ 49004 w 2598077"/>
                <a:gd name="connsiteY0" fmla="*/ 2540000 h 3067704"/>
                <a:gd name="connsiteX1" fmla="*/ 1209784 w 2598077"/>
                <a:gd name="connsiteY1" fmla="*/ 0 h 3067704"/>
                <a:gd name="connsiteX2" fmla="*/ 2573764 w 2598077"/>
                <a:gd name="connsiteY2" fmla="*/ 2489200 h 3067704"/>
                <a:gd name="connsiteX3" fmla="*/ 49004 w 2598077"/>
                <a:gd name="connsiteY3" fmla="*/ 2540000 h 3067704"/>
                <a:gd name="connsiteX0" fmla="*/ 49004 w 2605885"/>
                <a:gd name="connsiteY0" fmla="*/ 2540000 h 3067704"/>
                <a:gd name="connsiteX1" fmla="*/ 1209784 w 2605885"/>
                <a:gd name="connsiteY1" fmla="*/ 0 h 3067704"/>
                <a:gd name="connsiteX2" fmla="*/ 2573764 w 2605885"/>
                <a:gd name="connsiteY2" fmla="*/ 2489200 h 3067704"/>
                <a:gd name="connsiteX3" fmla="*/ 49004 w 2605885"/>
                <a:gd name="connsiteY3" fmla="*/ 2540000 h 3067704"/>
                <a:gd name="connsiteX0" fmla="*/ 49004 w 2605885"/>
                <a:gd name="connsiteY0" fmla="*/ 2540000 h 3067704"/>
                <a:gd name="connsiteX1" fmla="*/ 1209784 w 2605885"/>
                <a:gd name="connsiteY1" fmla="*/ 0 h 3067704"/>
                <a:gd name="connsiteX2" fmla="*/ 2573764 w 2605885"/>
                <a:gd name="connsiteY2" fmla="*/ 2489200 h 3067704"/>
                <a:gd name="connsiteX3" fmla="*/ 49004 w 2605885"/>
                <a:gd name="connsiteY3" fmla="*/ 2540000 h 3067704"/>
                <a:gd name="connsiteX0" fmla="*/ 49004 w 2603197"/>
                <a:gd name="connsiteY0" fmla="*/ 2540000 h 3067704"/>
                <a:gd name="connsiteX1" fmla="*/ 1209784 w 2603197"/>
                <a:gd name="connsiteY1" fmla="*/ 0 h 3067704"/>
                <a:gd name="connsiteX2" fmla="*/ 2573764 w 2603197"/>
                <a:gd name="connsiteY2" fmla="*/ 2489200 h 3067704"/>
                <a:gd name="connsiteX3" fmla="*/ 49004 w 2603197"/>
                <a:gd name="connsiteY3" fmla="*/ 2540000 h 3067704"/>
                <a:gd name="connsiteX0" fmla="*/ 49004 w 2605500"/>
                <a:gd name="connsiteY0" fmla="*/ 2549994 h 3077698"/>
                <a:gd name="connsiteX1" fmla="*/ 1209784 w 2605500"/>
                <a:gd name="connsiteY1" fmla="*/ 9994 h 3077698"/>
                <a:gd name="connsiteX2" fmla="*/ 2573764 w 2605500"/>
                <a:gd name="connsiteY2" fmla="*/ 2499194 h 3077698"/>
                <a:gd name="connsiteX3" fmla="*/ 49004 w 2605500"/>
                <a:gd name="connsiteY3" fmla="*/ 2549994 h 3077698"/>
                <a:gd name="connsiteX0" fmla="*/ 49836 w 2606332"/>
                <a:gd name="connsiteY0" fmla="*/ 2554053 h 3081757"/>
                <a:gd name="connsiteX1" fmla="*/ 1210616 w 2606332"/>
                <a:gd name="connsiteY1" fmla="*/ 14053 h 3081757"/>
                <a:gd name="connsiteX2" fmla="*/ 2574596 w 2606332"/>
                <a:gd name="connsiteY2" fmla="*/ 2503253 h 3081757"/>
                <a:gd name="connsiteX3" fmla="*/ 49836 w 2606332"/>
                <a:gd name="connsiteY3" fmla="*/ 2554053 h 308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6332" h="3081757">
                  <a:moveTo>
                    <a:pt x="49836" y="2554053"/>
                  </a:moveTo>
                  <a:cubicBezTo>
                    <a:pt x="-257504" y="2134953"/>
                    <a:pt x="946456" y="-201847"/>
                    <a:pt x="1210616" y="14053"/>
                  </a:cubicBezTo>
                  <a:cubicBezTo>
                    <a:pt x="1589076" y="-163747"/>
                    <a:pt x="2818436" y="2084153"/>
                    <a:pt x="2574596" y="2503253"/>
                  </a:cubicBezTo>
                  <a:cubicBezTo>
                    <a:pt x="2262176" y="3341453"/>
                    <a:pt x="298756" y="3189053"/>
                    <a:pt x="49836" y="2554053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11" name="Group 15">
              <a:extLst>
                <a:ext uri="{FF2B5EF4-FFF2-40B4-BE49-F238E27FC236}">
                  <a16:creationId xmlns="" xmlns:a16="http://schemas.microsoft.com/office/drawing/2014/main" id="{8D53F5B4-A6A2-4227-8C6D-10849D8592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66849" y="2882581"/>
              <a:ext cx="1813020" cy="2732324"/>
              <a:chOff x="990600" y="3200399"/>
              <a:chExt cx="2006599" cy="3024153"/>
            </a:xfrm>
            <a:grpFill/>
          </p:grpSpPr>
          <p:sp>
            <p:nvSpPr>
              <p:cNvPr id="102" name="Rounded Rectangle 9">
                <a:extLst>
                  <a:ext uri="{FF2B5EF4-FFF2-40B4-BE49-F238E27FC236}">
                    <a16:creationId xmlns="" xmlns:a16="http://schemas.microsoft.com/office/drawing/2014/main" id="{832CDF1D-61F1-4CBF-A2BD-C06A65D2CBCE}"/>
                  </a:ext>
                </a:extLst>
              </p:cNvPr>
              <p:cNvSpPr/>
              <p:nvPr/>
            </p:nvSpPr>
            <p:spPr>
              <a:xfrm>
                <a:off x="990600" y="3200399"/>
                <a:ext cx="2006599" cy="3024153"/>
              </a:xfrm>
              <a:custGeom>
                <a:avLst/>
                <a:gdLst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1650993 w 1981200"/>
                  <a:gd name="connsiteY2" fmla="*/ 0 h 2986053"/>
                  <a:gd name="connsiteX3" fmla="*/ 1981200 w 1981200"/>
                  <a:gd name="connsiteY3" fmla="*/ 330207 h 2986053"/>
                  <a:gd name="connsiteX4" fmla="*/ 1981200 w 1981200"/>
                  <a:gd name="connsiteY4" fmla="*/ 2655846 h 2986053"/>
                  <a:gd name="connsiteX5" fmla="*/ 1650993 w 1981200"/>
                  <a:gd name="connsiteY5" fmla="*/ 2986053 h 2986053"/>
                  <a:gd name="connsiteX6" fmla="*/ 330207 w 1981200"/>
                  <a:gd name="connsiteY6" fmla="*/ 2986053 h 2986053"/>
                  <a:gd name="connsiteX7" fmla="*/ 0 w 1981200"/>
                  <a:gd name="connsiteY7" fmla="*/ 2655846 h 2986053"/>
                  <a:gd name="connsiteX8" fmla="*/ 0 w 1981200"/>
                  <a:gd name="connsiteY8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1981200 w 1981200"/>
                  <a:gd name="connsiteY2" fmla="*/ 330207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1981200 w 1981200"/>
                  <a:gd name="connsiteY2" fmla="*/ 2655846 h 2986053"/>
                  <a:gd name="connsiteX3" fmla="*/ 1650993 w 1981200"/>
                  <a:gd name="connsiteY3" fmla="*/ 2986053 h 2986053"/>
                  <a:gd name="connsiteX4" fmla="*/ 330207 w 1981200"/>
                  <a:gd name="connsiteY4" fmla="*/ 2986053 h 2986053"/>
                  <a:gd name="connsiteX5" fmla="*/ 0 w 1981200"/>
                  <a:gd name="connsiteY5" fmla="*/ 2655846 h 2986053"/>
                  <a:gd name="connsiteX6" fmla="*/ 0 w 1981200"/>
                  <a:gd name="connsiteY6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952500 w 1981200"/>
                  <a:gd name="connsiteY2" fmla="*/ 2033553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952500 w 1981200"/>
                  <a:gd name="connsiteY2" fmla="*/ 2033553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952500 w 1981200"/>
                  <a:gd name="connsiteY2" fmla="*/ 2033553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952500 w 1981200"/>
                  <a:gd name="connsiteY2" fmla="*/ 2033553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2006600"/>
                  <a:gd name="connsiteY0" fmla="*/ 533407 h 2986053"/>
                  <a:gd name="connsiteX1" fmla="*/ 355607 w 2006600"/>
                  <a:gd name="connsiteY1" fmla="*/ 0 h 2986053"/>
                  <a:gd name="connsiteX2" fmla="*/ 977900 w 2006600"/>
                  <a:gd name="connsiteY2" fmla="*/ 2033553 h 2986053"/>
                  <a:gd name="connsiteX3" fmla="*/ 2006600 w 2006600"/>
                  <a:gd name="connsiteY3" fmla="*/ 2655846 h 2986053"/>
                  <a:gd name="connsiteX4" fmla="*/ 1676393 w 2006600"/>
                  <a:gd name="connsiteY4" fmla="*/ 2986053 h 2986053"/>
                  <a:gd name="connsiteX5" fmla="*/ 355607 w 2006600"/>
                  <a:gd name="connsiteY5" fmla="*/ 2986053 h 2986053"/>
                  <a:gd name="connsiteX6" fmla="*/ 25400 w 2006600"/>
                  <a:gd name="connsiteY6" fmla="*/ 2655846 h 2986053"/>
                  <a:gd name="connsiteX7" fmla="*/ 0 w 2006600"/>
                  <a:gd name="connsiteY7" fmla="*/ 533407 h 2986053"/>
                  <a:gd name="connsiteX0" fmla="*/ 0 w 2006600"/>
                  <a:gd name="connsiteY0" fmla="*/ 533407 h 2986053"/>
                  <a:gd name="connsiteX1" fmla="*/ 355607 w 2006600"/>
                  <a:gd name="connsiteY1" fmla="*/ 0 h 2986053"/>
                  <a:gd name="connsiteX2" fmla="*/ 977900 w 2006600"/>
                  <a:gd name="connsiteY2" fmla="*/ 2033553 h 2986053"/>
                  <a:gd name="connsiteX3" fmla="*/ 2006600 w 2006600"/>
                  <a:gd name="connsiteY3" fmla="*/ 2655846 h 2986053"/>
                  <a:gd name="connsiteX4" fmla="*/ 1676393 w 2006600"/>
                  <a:gd name="connsiteY4" fmla="*/ 2986053 h 2986053"/>
                  <a:gd name="connsiteX5" fmla="*/ 355607 w 2006600"/>
                  <a:gd name="connsiteY5" fmla="*/ 2986053 h 2986053"/>
                  <a:gd name="connsiteX6" fmla="*/ 12700 w 2006600"/>
                  <a:gd name="connsiteY6" fmla="*/ 2503446 h 2986053"/>
                  <a:gd name="connsiteX7" fmla="*/ 0 w 2006600"/>
                  <a:gd name="connsiteY7" fmla="*/ 533407 h 29860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1079500 w 2006600"/>
                  <a:gd name="connsiteY2" fmla="*/ 1906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1092200 w 2006600"/>
                  <a:gd name="connsiteY2" fmla="*/ 18303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1079500 w 2006600"/>
                  <a:gd name="connsiteY2" fmla="*/ 17668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1079500 w 2006600"/>
                  <a:gd name="connsiteY2" fmla="*/ 1766853 h 3024153"/>
                  <a:gd name="connsiteX3" fmla="*/ 1409700 w 2006600"/>
                  <a:gd name="connsiteY3" fmla="*/ 2160553 h 3024153"/>
                  <a:gd name="connsiteX4" fmla="*/ 2006600 w 2006600"/>
                  <a:gd name="connsiteY4" fmla="*/ 2655846 h 3024153"/>
                  <a:gd name="connsiteX5" fmla="*/ 1676393 w 2006600"/>
                  <a:gd name="connsiteY5" fmla="*/ 2986053 h 3024153"/>
                  <a:gd name="connsiteX6" fmla="*/ 431807 w 2006600"/>
                  <a:gd name="connsiteY6" fmla="*/ 3024153 h 3024153"/>
                  <a:gd name="connsiteX7" fmla="*/ 12700 w 2006600"/>
                  <a:gd name="connsiteY7" fmla="*/ 2503446 h 3024153"/>
                  <a:gd name="connsiteX8" fmla="*/ 0 w 2006600"/>
                  <a:gd name="connsiteY8" fmla="*/ 533407 h 3024153"/>
                  <a:gd name="connsiteX0" fmla="*/ 0 w 2006600"/>
                  <a:gd name="connsiteY0" fmla="*/ 533407 h 3024153"/>
                  <a:gd name="connsiteX1" fmla="*/ 457207 w 2006600"/>
                  <a:gd name="connsiteY1" fmla="*/ 0 h 3024153"/>
                  <a:gd name="connsiteX2" fmla="*/ 1079500 w 2006600"/>
                  <a:gd name="connsiteY2" fmla="*/ 1766853 h 3024153"/>
                  <a:gd name="connsiteX3" fmla="*/ 1409700 w 2006600"/>
                  <a:gd name="connsiteY3" fmla="*/ 2160553 h 3024153"/>
                  <a:gd name="connsiteX4" fmla="*/ 2006600 w 2006600"/>
                  <a:gd name="connsiteY4" fmla="*/ 2655846 h 3024153"/>
                  <a:gd name="connsiteX5" fmla="*/ 1676393 w 2006600"/>
                  <a:gd name="connsiteY5" fmla="*/ 2986053 h 3024153"/>
                  <a:gd name="connsiteX6" fmla="*/ 431807 w 2006600"/>
                  <a:gd name="connsiteY6" fmla="*/ 3024153 h 3024153"/>
                  <a:gd name="connsiteX7" fmla="*/ 12700 w 2006600"/>
                  <a:gd name="connsiteY7" fmla="*/ 2503446 h 3024153"/>
                  <a:gd name="connsiteX8" fmla="*/ 0 w 2006600"/>
                  <a:gd name="connsiteY8" fmla="*/ 533407 h 3024153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079500 w 2006600"/>
                  <a:gd name="connsiteY2" fmla="*/ 1768076 h 3025376"/>
                  <a:gd name="connsiteX3" fmla="*/ 1409700 w 2006600"/>
                  <a:gd name="connsiteY3" fmla="*/ 21617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079500 w 2006600"/>
                  <a:gd name="connsiteY2" fmla="*/ 1768076 h 3025376"/>
                  <a:gd name="connsiteX3" fmla="*/ 1409700 w 2006600"/>
                  <a:gd name="connsiteY3" fmla="*/ 21617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143000 w 2006600"/>
                  <a:gd name="connsiteY2" fmla="*/ 1818876 h 3025376"/>
                  <a:gd name="connsiteX3" fmla="*/ 1409700 w 2006600"/>
                  <a:gd name="connsiteY3" fmla="*/ 21617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143000 w 2006600"/>
                  <a:gd name="connsiteY2" fmla="*/ 1818876 h 3025376"/>
                  <a:gd name="connsiteX3" fmla="*/ 1511300 w 2006600"/>
                  <a:gd name="connsiteY3" fmla="*/ 22125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143000 w 2006600"/>
                  <a:gd name="connsiteY2" fmla="*/ 1818876 h 3025376"/>
                  <a:gd name="connsiteX3" fmla="*/ 1511300 w 2006600"/>
                  <a:gd name="connsiteY3" fmla="*/ 22125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3407 h 3024153"/>
                  <a:gd name="connsiteX1" fmla="*/ 457207 w 2006600"/>
                  <a:gd name="connsiteY1" fmla="*/ 0 h 3024153"/>
                  <a:gd name="connsiteX2" fmla="*/ 1143000 w 2006600"/>
                  <a:gd name="connsiteY2" fmla="*/ 1817653 h 3024153"/>
                  <a:gd name="connsiteX3" fmla="*/ 1511300 w 2006600"/>
                  <a:gd name="connsiteY3" fmla="*/ 2211353 h 3024153"/>
                  <a:gd name="connsiteX4" fmla="*/ 2006600 w 2006600"/>
                  <a:gd name="connsiteY4" fmla="*/ 2655846 h 3024153"/>
                  <a:gd name="connsiteX5" fmla="*/ 1676393 w 2006600"/>
                  <a:gd name="connsiteY5" fmla="*/ 2986053 h 3024153"/>
                  <a:gd name="connsiteX6" fmla="*/ 431807 w 2006600"/>
                  <a:gd name="connsiteY6" fmla="*/ 3024153 h 3024153"/>
                  <a:gd name="connsiteX7" fmla="*/ 12700 w 2006600"/>
                  <a:gd name="connsiteY7" fmla="*/ 2503446 h 3024153"/>
                  <a:gd name="connsiteX8" fmla="*/ 0 w 2006600"/>
                  <a:gd name="connsiteY8" fmla="*/ 533407 h 3024153"/>
                  <a:gd name="connsiteX0" fmla="*/ 0 w 2006600"/>
                  <a:gd name="connsiteY0" fmla="*/ 533407 h 3024153"/>
                  <a:gd name="connsiteX1" fmla="*/ 457207 w 2006600"/>
                  <a:gd name="connsiteY1" fmla="*/ 0 h 3024153"/>
                  <a:gd name="connsiteX2" fmla="*/ 1143000 w 2006600"/>
                  <a:gd name="connsiteY2" fmla="*/ 1817653 h 3024153"/>
                  <a:gd name="connsiteX3" fmla="*/ 1511300 w 2006600"/>
                  <a:gd name="connsiteY3" fmla="*/ 2211353 h 3024153"/>
                  <a:gd name="connsiteX4" fmla="*/ 2006600 w 2006600"/>
                  <a:gd name="connsiteY4" fmla="*/ 2655846 h 3024153"/>
                  <a:gd name="connsiteX5" fmla="*/ 1676393 w 2006600"/>
                  <a:gd name="connsiteY5" fmla="*/ 2986053 h 3024153"/>
                  <a:gd name="connsiteX6" fmla="*/ 431807 w 2006600"/>
                  <a:gd name="connsiteY6" fmla="*/ 3024153 h 3024153"/>
                  <a:gd name="connsiteX7" fmla="*/ 12700 w 2006600"/>
                  <a:gd name="connsiteY7" fmla="*/ 2503446 h 3024153"/>
                  <a:gd name="connsiteX8" fmla="*/ 0 w 2006600"/>
                  <a:gd name="connsiteY8" fmla="*/ 533407 h 3024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6600" h="3024153">
                    <a:moveTo>
                      <a:pt x="0" y="533407"/>
                    </a:moveTo>
                    <a:cubicBezTo>
                      <a:pt x="0" y="351039"/>
                      <a:pt x="147839" y="38100"/>
                      <a:pt x="457207" y="0"/>
                    </a:cubicBezTo>
                    <a:cubicBezTo>
                      <a:pt x="1109138" y="174084"/>
                      <a:pt x="795869" y="1262569"/>
                      <a:pt x="1143000" y="1817653"/>
                    </a:cubicBezTo>
                    <a:cubicBezTo>
                      <a:pt x="1325032" y="2154462"/>
                      <a:pt x="1356783" y="2063188"/>
                      <a:pt x="1511300" y="2211353"/>
                    </a:cubicBezTo>
                    <a:cubicBezTo>
                      <a:pt x="1665817" y="2359518"/>
                      <a:pt x="1981201" y="2367979"/>
                      <a:pt x="2006600" y="2655846"/>
                    </a:cubicBezTo>
                    <a:cubicBezTo>
                      <a:pt x="2006600" y="2838214"/>
                      <a:pt x="1858761" y="2986053"/>
                      <a:pt x="1676393" y="2986053"/>
                    </a:cubicBezTo>
                    <a:lnTo>
                      <a:pt x="431807" y="3024153"/>
                    </a:lnTo>
                    <a:cubicBezTo>
                      <a:pt x="8139" y="2998753"/>
                      <a:pt x="0" y="2787414"/>
                      <a:pt x="12700" y="2503446"/>
                    </a:cubicBezTo>
                    <a:cubicBezTo>
                      <a:pt x="8467" y="1846766"/>
                      <a:pt x="4233" y="1190087"/>
                      <a:pt x="0" y="53340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3" name="Freeform 106">
                <a:extLst>
                  <a:ext uri="{FF2B5EF4-FFF2-40B4-BE49-F238E27FC236}">
                    <a16:creationId xmlns="" xmlns:a16="http://schemas.microsoft.com/office/drawing/2014/main" id="{5ABB1802-05DB-40A5-BF46-D9E0F1386931}"/>
                  </a:ext>
                </a:extLst>
              </p:cNvPr>
              <p:cNvSpPr/>
              <p:nvPr/>
            </p:nvSpPr>
            <p:spPr>
              <a:xfrm>
                <a:off x="1002900" y="4597380"/>
                <a:ext cx="991000" cy="813586"/>
              </a:xfrm>
              <a:custGeom>
                <a:avLst/>
                <a:gdLst>
                  <a:gd name="connsiteX0" fmla="*/ 0 w 901700"/>
                  <a:gd name="connsiteY0" fmla="*/ 584200 h 584200"/>
                  <a:gd name="connsiteX1" fmla="*/ 381000 w 901700"/>
                  <a:gd name="connsiteY1" fmla="*/ 152400 h 584200"/>
                  <a:gd name="connsiteX2" fmla="*/ 901700 w 901700"/>
                  <a:gd name="connsiteY2" fmla="*/ 0 h 584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01700" h="584200">
                    <a:moveTo>
                      <a:pt x="0" y="584200"/>
                    </a:moveTo>
                    <a:cubicBezTo>
                      <a:pt x="115358" y="416983"/>
                      <a:pt x="230717" y="249767"/>
                      <a:pt x="381000" y="152400"/>
                    </a:cubicBezTo>
                    <a:cubicBezTo>
                      <a:pt x="531283" y="55033"/>
                      <a:pt x="901700" y="0"/>
                      <a:pt x="901700" y="0"/>
                    </a:cubicBezTo>
                  </a:path>
                </a:pathLst>
              </a:cu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9F0B850C-C07E-46D9-84D6-758E6FB7CAFA}"/>
                </a:ext>
              </a:extLst>
            </p:cNvPr>
            <p:cNvSpPr/>
            <p:nvPr/>
          </p:nvSpPr>
          <p:spPr bwMode="auto">
            <a:xfrm>
              <a:off x="1619250" y="4573588"/>
              <a:ext cx="306388" cy="306387"/>
            </a:xfrm>
            <a:prstGeom prst="ellips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7FE53155-ED97-4618-9D86-155BB36F5742}"/>
                </a:ext>
              </a:extLst>
            </p:cNvPr>
            <p:cNvSpPr/>
            <p:nvPr/>
          </p:nvSpPr>
          <p:spPr bwMode="auto">
            <a:xfrm>
              <a:off x="1312863" y="5026025"/>
              <a:ext cx="306387" cy="306388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AAFF0E94-F405-4881-8D9D-CA23578B4E6F}"/>
                </a:ext>
              </a:extLst>
            </p:cNvPr>
            <p:cNvSpPr/>
            <p:nvPr/>
          </p:nvSpPr>
          <p:spPr bwMode="auto">
            <a:xfrm>
              <a:off x="2133600" y="3581400"/>
              <a:ext cx="306388" cy="306388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AAE982E-B588-4F3E-BE55-1E170559CD3C}"/>
                </a:ext>
              </a:extLst>
            </p:cNvPr>
            <p:cNvSpPr/>
            <p:nvPr/>
          </p:nvSpPr>
          <p:spPr bwMode="auto">
            <a:xfrm>
              <a:off x="2817813" y="3087688"/>
              <a:ext cx="306387" cy="307975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47B40735-B236-49A5-8B23-34F8F136687F}"/>
                </a:ext>
              </a:extLst>
            </p:cNvPr>
            <p:cNvSpPr/>
            <p:nvPr/>
          </p:nvSpPr>
          <p:spPr bwMode="auto">
            <a:xfrm>
              <a:off x="3581400" y="2819400"/>
              <a:ext cx="306388" cy="306387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216699AA-70A5-4DB6-811F-53BBC3EF9327}"/>
                </a:ext>
              </a:extLst>
            </p:cNvPr>
            <p:cNvSpPr/>
            <p:nvPr/>
          </p:nvSpPr>
          <p:spPr bwMode="auto">
            <a:xfrm>
              <a:off x="4267200" y="2895600"/>
              <a:ext cx="306388" cy="306388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="" xmlns:a16="http://schemas.microsoft.com/office/drawing/2014/main" id="{2EC16B1D-80C5-4716-99C1-0A0C9E35B057}"/>
                </a:ext>
              </a:extLst>
            </p:cNvPr>
            <p:cNvSpPr/>
            <p:nvPr/>
          </p:nvSpPr>
          <p:spPr bwMode="auto">
            <a:xfrm>
              <a:off x="6629400" y="3276600"/>
              <a:ext cx="306387" cy="306388"/>
            </a:xfrm>
            <a:prstGeom prst="ellips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01058F57-C94A-45A1-A7F1-407DD9FBE118}"/>
                </a:ext>
              </a:extLst>
            </p:cNvPr>
            <p:cNvSpPr/>
            <p:nvPr/>
          </p:nvSpPr>
          <p:spPr bwMode="auto">
            <a:xfrm>
              <a:off x="1312863" y="3519488"/>
              <a:ext cx="306387" cy="307975"/>
            </a:xfrm>
            <a:prstGeom prst="ellips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13669840-C505-4F8D-A294-EBAECEA52E6E}"/>
                </a:ext>
              </a:extLst>
            </p:cNvPr>
            <p:cNvSpPr/>
            <p:nvPr/>
          </p:nvSpPr>
          <p:spPr bwMode="auto">
            <a:xfrm>
              <a:off x="609600" y="4144963"/>
              <a:ext cx="306388" cy="306387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="" xmlns:a16="http://schemas.microsoft.com/office/drawing/2014/main" id="{CA147366-365D-40EF-8A61-E4FE19BA5920}"/>
                </a:ext>
              </a:extLst>
            </p:cNvPr>
            <p:cNvSpPr/>
            <p:nvPr/>
          </p:nvSpPr>
          <p:spPr bwMode="auto">
            <a:xfrm>
              <a:off x="906463" y="2444750"/>
              <a:ext cx="306387" cy="307975"/>
            </a:xfrm>
            <a:prstGeom prst="ellips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="" xmlns:a16="http://schemas.microsoft.com/office/drawing/2014/main" id="{5FAE3B71-5A46-45E1-9AE6-302D6F167858}"/>
                </a:ext>
              </a:extLst>
            </p:cNvPr>
            <p:cNvSpPr/>
            <p:nvPr/>
          </p:nvSpPr>
          <p:spPr bwMode="auto">
            <a:xfrm>
              <a:off x="207963" y="2627313"/>
              <a:ext cx="306387" cy="306387"/>
            </a:xfrm>
            <a:prstGeom prst="ellips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7B40D392-7E78-4170-AE03-30D578424E54}"/>
                </a:ext>
              </a:extLst>
            </p:cNvPr>
            <p:cNvSpPr/>
            <p:nvPr/>
          </p:nvSpPr>
          <p:spPr bwMode="auto">
            <a:xfrm>
              <a:off x="771525" y="1322388"/>
              <a:ext cx="306388" cy="306387"/>
            </a:xfrm>
            <a:prstGeom prst="ellips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="" xmlns:a16="http://schemas.microsoft.com/office/drawing/2014/main" id="{98B3FC2D-210A-44B6-998D-A6338290B994}"/>
                </a:ext>
              </a:extLst>
            </p:cNvPr>
            <p:cNvSpPr/>
            <p:nvPr/>
          </p:nvSpPr>
          <p:spPr bwMode="auto">
            <a:xfrm>
              <a:off x="7924800" y="3276600"/>
              <a:ext cx="306388" cy="306387"/>
            </a:xfrm>
            <a:prstGeom prst="ellipse">
              <a:avLst/>
            </a:prstGeom>
            <a:grp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" name="Half Frame 32">
              <a:extLst>
                <a:ext uri="{FF2B5EF4-FFF2-40B4-BE49-F238E27FC236}">
                  <a16:creationId xmlns="" xmlns:a16="http://schemas.microsoft.com/office/drawing/2014/main" id="{4DEA237C-3F9A-4083-885B-1EB52B1650E0}"/>
                </a:ext>
              </a:extLst>
            </p:cNvPr>
            <p:cNvSpPr/>
            <p:nvPr/>
          </p:nvSpPr>
          <p:spPr bwMode="auto">
            <a:xfrm rot="19118111">
              <a:off x="5978935" y="2777089"/>
              <a:ext cx="166688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Half Frame 32">
              <a:extLst>
                <a:ext uri="{FF2B5EF4-FFF2-40B4-BE49-F238E27FC236}">
                  <a16:creationId xmlns="" xmlns:a16="http://schemas.microsoft.com/office/drawing/2014/main" id="{94514A35-47DD-4DE2-BDEB-5ECBD15C256F}"/>
                </a:ext>
              </a:extLst>
            </p:cNvPr>
            <p:cNvSpPr/>
            <p:nvPr/>
          </p:nvSpPr>
          <p:spPr bwMode="auto">
            <a:xfrm rot="19118111">
              <a:off x="7842250" y="3340100"/>
              <a:ext cx="165100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Half Frame 32">
              <a:extLst>
                <a:ext uri="{FF2B5EF4-FFF2-40B4-BE49-F238E27FC236}">
                  <a16:creationId xmlns="" xmlns:a16="http://schemas.microsoft.com/office/drawing/2014/main" id="{09918F6A-AEE8-409A-AE65-ADCE67BCE658}"/>
                </a:ext>
              </a:extLst>
            </p:cNvPr>
            <p:cNvSpPr/>
            <p:nvPr/>
          </p:nvSpPr>
          <p:spPr bwMode="auto">
            <a:xfrm rot="18238372">
              <a:off x="4187952" y="2999232"/>
              <a:ext cx="166688" cy="171450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Half Frame 32">
              <a:extLst>
                <a:ext uri="{FF2B5EF4-FFF2-40B4-BE49-F238E27FC236}">
                  <a16:creationId xmlns="" xmlns:a16="http://schemas.microsoft.com/office/drawing/2014/main" id="{3D366307-B535-446A-AC65-9E5D14A2ED91}"/>
                </a:ext>
              </a:extLst>
            </p:cNvPr>
            <p:cNvSpPr/>
            <p:nvPr/>
          </p:nvSpPr>
          <p:spPr bwMode="auto">
            <a:xfrm rot="16422675">
              <a:off x="3486400" y="3002662"/>
              <a:ext cx="218255" cy="166877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Half Frame 32">
              <a:extLst>
                <a:ext uri="{FF2B5EF4-FFF2-40B4-BE49-F238E27FC236}">
                  <a16:creationId xmlns="" xmlns:a16="http://schemas.microsoft.com/office/drawing/2014/main" id="{7B1901CD-D165-404A-9BF8-50E48678B40D}"/>
                </a:ext>
              </a:extLst>
            </p:cNvPr>
            <p:cNvSpPr/>
            <p:nvPr/>
          </p:nvSpPr>
          <p:spPr bwMode="auto">
            <a:xfrm rot="6005250">
              <a:off x="2989273" y="3085314"/>
              <a:ext cx="196850" cy="171450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Half Frame 32">
              <a:extLst>
                <a:ext uri="{FF2B5EF4-FFF2-40B4-BE49-F238E27FC236}">
                  <a16:creationId xmlns="" xmlns:a16="http://schemas.microsoft.com/office/drawing/2014/main" id="{2C256D49-1134-4DCF-9958-927DE2C9EC0C}"/>
                </a:ext>
              </a:extLst>
            </p:cNvPr>
            <p:cNvSpPr/>
            <p:nvPr/>
          </p:nvSpPr>
          <p:spPr bwMode="auto">
            <a:xfrm rot="20336570">
              <a:off x="2755900" y="3092450"/>
              <a:ext cx="166688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Half Frame 32">
              <a:extLst>
                <a:ext uri="{FF2B5EF4-FFF2-40B4-BE49-F238E27FC236}">
                  <a16:creationId xmlns="" xmlns:a16="http://schemas.microsoft.com/office/drawing/2014/main" id="{1D3D9A45-6A70-44B2-A1D7-5562F3E192F0}"/>
                </a:ext>
              </a:extLst>
            </p:cNvPr>
            <p:cNvSpPr/>
            <p:nvPr/>
          </p:nvSpPr>
          <p:spPr bwMode="auto">
            <a:xfrm rot="15572787">
              <a:off x="2797969" y="3313906"/>
              <a:ext cx="155575" cy="1571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Half Frame 32">
              <a:extLst>
                <a:ext uri="{FF2B5EF4-FFF2-40B4-BE49-F238E27FC236}">
                  <a16:creationId xmlns="" xmlns:a16="http://schemas.microsoft.com/office/drawing/2014/main" id="{295E3E7B-B5B7-40ED-9B83-8DFC1D929DFF}"/>
                </a:ext>
              </a:extLst>
            </p:cNvPr>
            <p:cNvSpPr/>
            <p:nvPr/>
          </p:nvSpPr>
          <p:spPr bwMode="auto">
            <a:xfrm rot="2273510">
              <a:off x="960438" y="2360613"/>
              <a:ext cx="165100" cy="169862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Half Frame 32">
              <a:extLst>
                <a:ext uri="{FF2B5EF4-FFF2-40B4-BE49-F238E27FC236}">
                  <a16:creationId xmlns="" xmlns:a16="http://schemas.microsoft.com/office/drawing/2014/main" id="{53530F91-5724-4430-B21F-ABD0254B5924}"/>
                </a:ext>
              </a:extLst>
            </p:cNvPr>
            <p:cNvSpPr/>
            <p:nvPr/>
          </p:nvSpPr>
          <p:spPr bwMode="auto">
            <a:xfrm rot="2683233">
              <a:off x="2208213" y="3482975"/>
              <a:ext cx="155575" cy="155575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Half Frame 32">
              <a:extLst>
                <a:ext uri="{FF2B5EF4-FFF2-40B4-BE49-F238E27FC236}">
                  <a16:creationId xmlns="" xmlns:a16="http://schemas.microsoft.com/office/drawing/2014/main" id="{4C8818E7-EDD9-42FA-85CE-6E571E40D4B1}"/>
                </a:ext>
              </a:extLst>
            </p:cNvPr>
            <p:cNvSpPr/>
            <p:nvPr/>
          </p:nvSpPr>
          <p:spPr bwMode="auto">
            <a:xfrm rot="21028783">
              <a:off x="1265238" y="3495675"/>
              <a:ext cx="165100" cy="171450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Half Frame 32">
              <a:extLst>
                <a:ext uri="{FF2B5EF4-FFF2-40B4-BE49-F238E27FC236}">
                  <a16:creationId xmlns="" xmlns:a16="http://schemas.microsoft.com/office/drawing/2014/main" id="{AC76F522-0056-4EDE-91FC-9FB5B056F0E8}"/>
                </a:ext>
              </a:extLst>
            </p:cNvPr>
            <p:cNvSpPr/>
            <p:nvPr/>
          </p:nvSpPr>
          <p:spPr bwMode="auto">
            <a:xfrm rot="19864474">
              <a:off x="1543050" y="4600575"/>
              <a:ext cx="153988" cy="155575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Half Frame 32">
              <a:extLst>
                <a:ext uri="{FF2B5EF4-FFF2-40B4-BE49-F238E27FC236}">
                  <a16:creationId xmlns="" xmlns:a16="http://schemas.microsoft.com/office/drawing/2014/main" id="{4BF0D7A2-0357-4407-8DA0-2ED05DBB00A6}"/>
                </a:ext>
              </a:extLst>
            </p:cNvPr>
            <p:cNvSpPr/>
            <p:nvPr/>
          </p:nvSpPr>
          <p:spPr bwMode="auto">
            <a:xfrm rot="2179242">
              <a:off x="1652588" y="4467225"/>
              <a:ext cx="153987" cy="1571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Half Frame 32">
              <a:extLst>
                <a:ext uri="{FF2B5EF4-FFF2-40B4-BE49-F238E27FC236}">
                  <a16:creationId xmlns="" xmlns:a16="http://schemas.microsoft.com/office/drawing/2014/main" id="{29979312-EC21-4518-BD0A-936D86E8C591}"/>
                </a:ext>
              </a:extLst>
            </p:cNvPr>
            <p:cNvSpPr/>
            <p:nvPr/>
          </p:nvSpPr>
          <p:spPr bwMode="auto">
            <a:xfrm rot="14743426">
              <a:off x="1620044" y="4801394"/>
              <a:ext cx="153987" cy="155575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="" xmlns:a16="http://schemas.microsoft.com/office/drawing/2014/main" id="{D5DE951C-DA26-43EA-AB91-67CFF6465F4C}"/>
                </a:ext>
              </a:extLst>
            </p:cNvPr>
            <p:cNvCxnSpPr>
              <a:stCxn id="32" idx="2"/>
              <a:endCxn id="23" idx="4"/>
            </p:cNvCxnSpPr>
            <p:nvPr/>
          </p:nvCxnSpPr>
          <p:spPr bwMode="auto">
            <a:xfrm flipH="1" flipV="1">
              <a:off x="925513" y="1628775"/>
              <a:ext cx="101600" cy="742950"/>
            </a:xfrm>
            <a:prstGeom prst="lin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Freeform 42">
              <a:extLst>
                <a:ext uri="{FF2B5EF4-FFF2-40B4-BE49-F238E27FC236}">
                  <a16:creationId xmlns="" xmlns:a16="http://schemas.microsoft.com/office/drawing/2014/main" id="{CEB25D06-C759-471E-A4AE-19EA1E42CF95}"/>
                </a:ext>
              </a:extLst>
            </p:cNvPr>
            <p:cNvSpPr/>
            <p:nvPr/>
          </p:nvSpPr>
          <p:spPr bwMode="auto">
            <a:xfrm>
              <a:off x="1104900" y="2743200"/>
              <a:ext cx="1181100" cy="706438"/>
            </a:xfrm>
            <a:custGeom>
              <a:avLst/>
              <a:gdLst>
                <a:gd name="connsiteX0" fmla="*/ 0 w 1181477"/>
                <a:gd name="connsiteY0" fmla="*/ 0 h 706170"/>
                <a:gd name="connsiteX1" fmla="*/ 248970 w 1181477"/>
                <a:gd name="connsiteY1" fmla="*/ 90535 h 706170"/>
                <a:gd name="connsiteX2" fmla="*/ 765018 w 1181477"/>
                <a:gd name="connsiteY2" fmla="*/ 40741 h 706170"/>
                <a:gd name="connsiteX3" fmla="*/ 1099996 w 1181477"/>
                <a:gd name="connsiteY3" fmla="*/ 194650 h 706170"/>
                <a:gd name="connsiteX4" fmla="*/ 1181477 w 1181477"/>
                <a:gd name="connsiteY4" fmla="*/ 706170 h 70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1477" h="706170">
                  <a:moveTo>
                    <a:pt x="0" y="0"/>
                  </a:moveTo>
                  <a:cubicBezTo>
                    <a:pt x="60733" y="41872"/>
                    <a:pt x="121467" y="83745"/>
                    <a:pt x="248970" y="90535"/>
                  </a:cubicBezTo>
                  <a:cubicBezTo>
                    <a:pt x="376473" y="97325"/>
                    <a:pt x="623180" y="23389"/>
                    <a:pt x="765018" y="40741"/>
                  </a:cubicBezTo>
                  <a:cubicBezTo>
                    <a:pt x="906856" y="58093"/>
                    <a:pt x="1030586" y="83745"/>
                    <a:pt x="1099996" y="194650"/>
                  </a:cubicBezTo>
                  <a:cubicBezTo>
                    <a:pt x="1169406" y="305555"/>
                    <a:pt x="1170160" y="617144"/>
                    <a:pt x="1181477" y="706170"/>
                  </a:cubicBezTo>
                </a:path>
              </a:pathLst>
            </a:custGeom>
            <a:grp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="" xmlns:a16="http://schemas.microsoft.com/office/drawing/2014/main" id="{65F398E1-F1A3-4922-97BC-E3D89834E416}"/>
                </a:ext>
              </a:extLst>
            </p:cNvPr>
            <p:cNvCxnSpPr>
              <a:stCxn id="34" idx="2"/>
              <a:endCxn id="22" idx="5"/>
            </p:cNvCxnSpPr>
            <p:nvPr/>
          </p:nvCxnSpPr>
          <p:spPr bwMode="auto">
            <a:xfrm flipH="1" flipV="1">
              <a:off x="468313" y="2889250"/>
              <a:ext cx="814387" cy="652463"/>
            </a:xfrm>
            <a:prstGeom prst="lin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="" xmlns:a16="http://schemas.microsoft.com/office/drawing/2014/main" id="{F57AD588-E8CE-4F02-96ED-02A05B913F7C}"/>
                </a:ext>
              </a:extLst>
            </p:cNvPr>
            <p:cNvCxnSpPr>
              <a:stCxn id="35" idx="0"/>
              <a:endCxn id="20" idx="5"/>
            </p:cNvCxnSpPr>
            <p:nvPr/>
          </p:nvCxnSpPr>
          <p:spPr bwMode="auto">
            <a:xfrm flipH="1" flipV="1">
              <a:off x="871538" y="4406900"/>
              <a:ext cx="644525" cy="242888"/>
            </a:xfrm>
            <a:prstGeom prst="lin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="" xmlns:a16="http://schemas.microsoft.com/office/drawing/2014/main" id="{4E5CE645-71DA-4289-B845-11AAC4CA4831}"/>
                </a:ext>
              </a:extLst>
            </p:cNvPr>
            <p:cNvCxnSpPr>
              <a:stCxn id="36" idx="2"/>
              <a:endCxn id="19" idx="4"/>
            </p:cNvCxnSpPr>
            <p:nvPr/>
          </p:nvCxnSpPr>
          <p:spPr bwMode="auto">
            <a:xfrm flipH="1" flipV="1">
              <a:off x="1466850" y="3827463"/>
              <a:ext cx="246063" cy="609600"/>
            </a:xfrm>
            <a:prstGeom prst="lin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="" xmlns:a16="http://schemas.microsoft.com/office/drawing/2014/main" id="{5D53FCA5-BD69-407F-93AF-AFF0B040B937}"/>
                </a:ext>
              </a:extLst>
            </p:cNvPr>
            <p:cNvCxnSpPr>
              <a:stCxn id="37" idx="2"/>
              <a:endCxn id="13" idx="7"/>
            </p:cNvCxnSpPr>
            <p:nvPr/>
          </p:nvCxnSpPr>
          <p:spPr bwMode="auto">
            <a:xfrm flipH="1">
              <a:off x="1574800" y="4981575"/>
              <a:ext cx="82550" cy="88900"/>
            </a:xfrm>
            <a:prstGeom prst="lin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="" xmlns:a16="http://schemas.microsoft.com/office/drawing/2014/main" id="{CCED03F0-549E-4EB9-B8D1-94875EC8A175}"/>
                </a:ext>
              </a:extLst>
            </p:cNvPr>
            <p:cNvCxnSpPr>
              <a:stCxn id="30" idx="0"/>
              <a:endCxn id="14" idx="7"/>
            </p:cNvCxnSpPr>
            <p:nvPr/>
          </p:nvCxnSpPr>
          <p:spPr bwMode="auto">
            <a:xfrm flipH="1">
              <a:off x="2395538" y="3154363"/>
              <a:ext cx="374650" cy="471487"/>
            </a:xfrm>
            <a:prstGeom prst="lin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Freeform 48">
              <a:extLst>
                <a:ext uri="{FF2B5EF4-FFF2-40B4-BE49-F238E27FC236}">
                  <a16:creationId xmlns="" xmlns:a16="http://schemas.microsoft.com/office/drawing/2014/main" id="{E3FA2FC1-AA23-400F-A875-6D3A25A108A9}"/>
                </a:ext>
              </a:extLst>
            </p:cNvPr>
            <p:cNvSpPr/>
            <p:nvPr/>
          </p:nvSpPr>
          <p:spPr bwMode="auto">
            <a:xfrm>
              <a:off x="1857375" y="3478213"/>
              <a:ext cx="952500" cy="1122362"/>
            </a:xfrm>
            <a:custGeom>
              <a:avLst/>
              <a:gdLst>
                <a:gd name="connsiteX0" fmla="*/ 953686 w 953686"/>
                <a:gd name="connsiteY0" fmla="*/ 0 h 1121963"/>
                <a:gd name="connsiteX1" fmla="*/ 757342 w 953686"/>
                <a:gd name="connsiteY1" fmla="*/ 661958 h 1121963"/>
                <a:gd name="connsiteX2" fmla="*/ 17 w 953686"/>
                <a:gd name="connsiteY2" fmla="*/ 1121963 h 1121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3686" h="1121963">
                  <a:moveTo>
                    <a:pt x="953686" y="0"/>
                  </a:moveTo>
                  <a:cubicBezTo>
                    <a:pt x="934986" y="237482"/>
                    <a:pt x="916287" y="474964"/>
                    <a:pt x="757342" y="661958"/>
                  </a:cubicBezTo>
                  <a:cubicBezTo>
                    <a:pt x="598397" y="848952"/>
                    <a:pt x="-3723" y="1071475"/>
                    <a:pt x="17" y="1121963"/>
                  </a:cubicBezTo>
                </a:path>
              </a:pathLst>
            </a:custGeom>
            <a:grp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6" name="Freeform 49">
              <a:extLst>
                <a:ext uri="{FF2B5EF4-FFF2-40B4-BE49-F238E27FC236}">
                  <a16:creationId xmlns="" xmlns:a16="http://schemas.microsoft.com/office/drawing/2014/main" id="{C3B1F784-3618-4664-9390-743FCDF48BAD}"/>
                </a:ext>
              </a:extLst>
            </p:cNvPr>
            <p:cNvSpPr/>
            <p:nvPr/>
          </p:nvSpPr>
          <p:spPr bwMode="auto">
            <a:xfrm>
              <a:off x="2514600" y="3346704"/>
              <a:ext cx="1927669" cy="865189"/>
            </a:xfrm>
            <a:custGeom>
              <a:avLst/>
              <a:gdLst>
                <a:gd name="connsiteX0" fmla="*/ 0 w 1896118"/>
                <a:gd name="connsiteY0" fmla="*/ 690008 h 690008"/>
                <a:gd name="connsiteX1" fmla="*/ 488054 w 1896118"/>
                <a:gd name="connsiteY1" fmla="*/ 476835 h 690008"/>
                <a:gd name="connsiteX2" fmla="*/ 1581968 w 1896118"/>
                <a:gd name="connsiteY2" fmla="*/ 420736 h 690008"/>
                <a:gd name="connsiteX3" fmla="*/ 1896118 w 1896118"/>
                <a:gd name="connsiteY3" fmla="*/ 0 h 690008"/>
                <a:gd name="connsiteX0" fmla="*/ 0 w 1912948"/>
                <a:gd name="connsiteY0" fmla="*/ 628300 h 628300"/>
                <a:gd name="connsiteX1" fmla="*/ 488054 w 1912948"/>
                <a:gd name="connsiteY1" fmla="*/ 415127 h 628300"/>
                <a:gd name="connsiteX2" fmla="*/ 1581968 w 1912948"/>
                <a:gd name="connsiteY2" fmla="*/ 359028 h 628300"/>
                <a:gd name="connsiteX3" fmla="*/ 1912948 w 1912948"/>
                <a:gd name="connsiteY3" fmla="*/ 0 h 62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2948" h="628300">
                  <a:moveTo>
                    <a:pt x="0" y="628300"/>
                  </a:moveTo>
                  <a:cubicBezTo>
                    <a:pt x="112196" y="544153"/>
                    <a:pt x="224393" y="460006"/>
                    <a:pt x="488054" y="415127"/>
                  </a:cubicBezTo>
                  <a:cubicBezTo>
                    <a:pt x="751715" y="370248"/>
                    <a:pt x="1344486" y="428216"/>
                    <a:pt x="1581968" y="359028"/>
                  </a:cubicBezTo>
                  <a:cubicBezTo>
                    <a:pt x="1819450" y="289840"/>
                    <a:pt x="1912948" y="0"/>
                    <a:pt x="1912948" y="0"/>
                  </a:cubicBezTo>
                </a:path>
              </a:pathLst>
            </a:custGeom>
            <a:grp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7" name="Half Frame 32">
              <a:extLst>
                <a:ext uri="{FF2B5EF4-FFF2-40B4-BE49-F238E27FC236}">
                  <a16:creationId xmlns="" xmlns:a16="http://schemas.microsoft.com/office/drawing/2014/main" id="{A015240A-1CA9-4415-B4BC-56D86471FA9C}"/>
                </a:ext>
              </a:extLst>
            </p:cNvPr>
            <p:cNvSpPr/>
            <p:nvPr/>
          </p:nvSpPr>
          <p:spPr bwMode="auto">
            <a:xfrm rot="13740919">
              <a:off x="4352544" y="3172968"/>
              <a:ext cx="166687" cy="171450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="" xmlns:a16="http://schemas.microsoft.com/office/drawing/2014/main" id="{B757F5DC-2FEE-41FD-A341-59DA61E50ABA}"/>
                </a:ext>
              </a:extLst>
            </p:cNvPr>
            <p:cNvCxnSpPr>
              <a:stCxn id="17" idx="6"/>
              <a:endCxn id="25" idx="2"/>
            </p:cNvCxnSpPr>
            <p:nvPr/>
          </p:nvCxnSpPr>
          <p:spPr bwMode="auto">
            <a:xfrm flipV="1">
              <a:off x="4573588" y="2862990"/>
              <a:ext cx="1412787" cy="185804"/>
            </a:xfrm>
            <a:prstGeom prst="lin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="" xmlns:a16="http://schemas.microsoft.com/office/drawing/2014/main" id="{5BFAB808-6B85-4A77-A0A3-8ED6B3C5C136}"/>
                </a:ext>
              </a:extLst>
            </p:cNvPr>
            <p:cNvCxnSpPr>
              <a:stCxn id="18" idx="6"/>
              <a:endCxn id="26" idx="0"/>
            </p:cNvCxnSpPr>
            <p:nvPr/>
          </p:nvCxnSpPr>
          <p:spPr bwMode="auto">
            <a:xfrm flipV="1">
              <a:off x="6935787" y="3426738"/>
              <a:ext cx="915680" cy="3056"/>
            </a:xfrm>
            <a:prstGeom prst="lin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Half Frame 32">
              <a:extLst>
                <a:ext uri="{FF2B5EF4-FFF2-40B4-BE49-F238E27FC236}">
                  <a16:creationId xmlns="" xmlns:a16="http://schemas.microsoft.com/office/drawing/2014/main" id="{247C89FE-B1A6-4852-9BD4-FE9E2120254A}"/>
                </a:ext>
              </a:extLst>
            </p:cNvPr>
            <p:cNvSpPr/>
            <p:nvPr/>
          </p:nvSpPr>
          <p:spPr bwMode="auto">
            <a:xfrm rot="1701490">
              <a:off x="8032813" y="4753042"/>
              <a:ext cx="164974" cy="175637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="" xmlns:a16="http://schemas.microsoft.com/office/drawing/2014/main" id="{4DBAC8B8-7896-474F-9EFA-ACCEA8924E69}"/>
                </a:ext>
              </a:extLst>
            </p:cNvPr>
            <p:cNvCxnSpPr>
              <a:endCxn id="50" idx="2"/>
            </p:cNvCxnSpPr>
            <p:nvPr/>
          </p:nvCxnSpPr>
          <p:spPr bwMode="auto">
            <a:xfrm>
              <a:off x="8033848" y="3581400"/>
              <a:ext cx="55556" cy="1187399"/>
            </a:xfrm>
            <a:prstGeom prst="line">
              <a:avLst/>
            </a:prstGeom>
            <a:grpFill/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66">
              <a:extLst>
                <a:ext uri="{FF2B5EF4-FFF2-40B4-BE49-F238E27FC236}">
                  <a16:creationId xmlns="" xmlns:a16="http://schemas.microsoft.com/office/drawing/2014/main" id="{73A3D95F-A80C-46F8-9D25-879F550B0B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52649" y="4573415"/>
              <a:ext cx="439761" cy="3080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53" name="TextBox 68">
              <a:extLst>
                <a:ext uri="{FF2B5EF4-FFF2-40B4-BE49-F238E27FC236}">
                  <a16:creationId xmlns="" xmlns:a16="http://schemas.microsoft.com/office/drawing/2014/main" id="{88AE858F-F462-49FF-A498-53B2B61C28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53200" y="3276600"/>
              <a:ext cx="439760" cy="3080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54" name="TextBox 69">
              <a:extLst>
                <a:ext uri="{FF2B5EF4-FFF2-40B4-BE49-F238E27FC236}">
                  <a16:creationId xmlns="" xmlns:a16="http://schemas.microsoft.com/office/drawing/2014/main" id="{5097733A-CDA0-43BA-85C8-00CFD8EB01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288" y="2626972"/>
              <a:ext cx="439760" cy="3080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55" name="TextBox 70">
              <a:extLst>
                <a:ext uri="{FF2B5EF4-FFF2-40B4-BE49-F238E27FC236}">
                  <a16:creationId xmlns="" xmlns:a16="http://schemas.microsoft.com/office/drawing/2014/main" id="{D9ACA917-40DC-4D60-877A-DBCFE2A202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4658" y="3525574"/>
              <a:ext cx="441348" cy="3080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56" name="TextBox 72">
              <a:extLst>
                <a:ext uri="{FF2B5EF4-FFF2-40B4-BE49-F238E27FC236}">
                  <a16:creationId xmlns="" xmlns:a16="http://schemas.microsoft.com/office/drawing/2014/main" id="{70146DBC-8BA1-44EE-B8FB-31C48353A6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9825" y="2444393"/>
              <a:ext cx="439760" cy="3080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57" name="TextBox 76">
              <a:extLst>
                <a:ext uri="{FF2B5EF4-FFF2-40B4-BE49-F238E27FC236}">
                  <a16:creationId xmlns="" xmlns:a16="http://schemas.microsoft.com/office/drawing/2014/main" id="{19D29FF7-F23B-4817-86F2-BE78BDB484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4880" y="1321934"/>
              <a:ext cx="439761" cy="3080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58" name="TextBox 77">
              <a:extLst>
                <a:ext uri="{FF2B5EF4-FFF2-40B4-BE49-F238E27FC236}">
                  <a16:creationId xmlns="" xmlns:a16="http://schemas.microsoft.com/office/drawing/2014/main" id="{7A60E4C3-E8C0-40F1-8DDB-BA7F134780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5009" y="4181268"/>
              <a:ext cx="473100" cy="23020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59" name="TextBox 78">
              <a:extLst>
                <a:ext uri="{FF2B5EF4-FFF2-40B4-BE49-F238E27FC236}">
                  <a16:creationId xmlns="" xmlns:a16="http://schemas.microsoft.com/office/drawing/2014/main" id="{C720DD5E-8AC5-4BCC-8229-4E7CF38523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3851" y="3619244"/>
              <a:ext cx="471513" cy="23020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60" name="TextBox 82">
              <a:extLst>
                <a:ext uri="{FF2B5EF4-FFF2-40B4-BE49-F238E27FC236}">
                  <a16:creationId xmlns="" xmlns:a16="http://schemas.microsoft.com/office/drawing/2014/main" id="{05C158D1-DA8F-4206-AAF5-1011BDEB5A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1483" y="5063994"/>
              <a:ext cx="473100" cy="23020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61" name="TextBox 84">
              <a:extLst>
                <a:ext uri="{FF2B5EF4-FFF2-40B4-BE49-F238E27FC236}">
                  <a16:creationId xmlns="" xmlns:a16="http://schemas.microsoft.com/office/drawing/2014/main" id="{18A68E2F-A626-480D-B083-336706E7C9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3337" y="3125490"/>
              <a:ext cx="471513" cy="2317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62" name="TextBox 87">
              <a:extLst>
                <a:ext uri="{FF2B5EF4-FFF2-40B4-BE49-F238E27FC236}">
                  <a16:creationId xmlns="" xmlns:a16="http://schemas.microsoft.com/office/drawing/2014/main" id="{1C16D9CC-AB6E-4365-BB1D-C08DCECC7A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5200" y="2895600"/>
              <a:ext cx="471513" cy="23020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63" name="TextBox 93">
              <a:extLst>
                <a:ext uri="{FF2B5EF4-FFF2-40B4-BE49-F238E27FC236}">
                  <a16:creationId xmlns="" xmlns:a16="http://schemas.microsoft.com/office/drawing/2014/main" id="{1720A010-28BD-4854-AE54-EC4502C21D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48600" y="3276600"/>
              <a:ext cx="523903" cy="2762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solidFill>
                    <a:srgbClr val="7030A0"/>
                  </a:solidFill>
                </a:rPr>
                <a:t>ACh</a:t>
              </a:r>
            </a:p>
          </p:txBody>
        </p:sp>
        <p:sp>
          <p:nvSpPr>
            <p:cNvPr id="64" name="TextBox 8">
              <a:extLst>
                <a:ext uri="{FF2B5EF4-FFF2-40B4-BE49-F238E27FC236}">
                  <a16:creationId xmlns="" xmlns:a16="http://schemas.microsoft.com/office/drawing/2014/main" id="{C34EF1C0-BE61-4F17-BBB0-C28ECDF0C5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8575" y="2849241"/>
              <a:ext cx="504852" cy="2762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solidFill>
                    <a:srgbClr val="FF0000"/>
                  </a:solidFill>
                </a:rPr>
                <a:t>“On”</a:t>
              </a:r>
            </a:p>
          </p:txBody>
        </p:sp>
        <p:sp>
          <p:nvSpPr>
            <p:cNvPr id="65" name="TextBox 95">
              <a:extLst>
                <a:ext uri="{FF2B5EF4-FFF2-40B4-BE49-F238E27FC236}">
                  <a16:creationId xmlns="" xmlns:a16="http://schemas.microsoft.com/office/drawing/2014/main" id="{99880B3F-3CFD-47C6-AD86-B82F711EF6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5200" y="2590800"/>
              <a:ext cx="525490" cy="2762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rgbClr val="FF0000"/>
                  </a:solidFill>
                </a:rPr>
                <a:t>“Off”</a:t>
              </a:r>
            </a:p>
          </p:txBody>
        </p:sp>
        <p:sp>
          <p:nvSpPr>
            <p:cNvPr id="66" name="TextBox 107">
              <a:extLst>
                <a:ext uri="{FF2B5EF4-FFF2-40B4-BE49-F238E27FC236}">
                  <a16:creationId xmlns="" xmlns:a16="http://schemas.microsoft.com/office/drawing/2014/main" id="{1E87E5C1-BED3-4AB8-9B32-91B90893B1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6025" y="5333892"/>
              <a:ext cx="512789" cy="3381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BLA</a:t>
              </a:r>
            </a:p>
          </p:txBody>
        </p:sp>
        <p:sp>
          <p:nvSpPr>
            <p:cNvPr id="67" name="TextBox 108">
              <a:extLst>
                <a:ext uri="{FF2B5EF4-FFF2-40B4-BE49-F238E27FC236}">
                  <a16:creationId xmlns="" xmlns:a16="http://schemas.microsoft.com/office/drawing/2014/main" id="{60C1344D-CB3D-4CAA-A236-F00DA341C8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9585" y="2861942"/>
              <a:ext cx="396896" cy="33816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LA</a:t>
              </a:r>
            </a:p>
          </p:txBody>
        </p:sp>
        <p:sp>
          <p:nvSpPr>
            <p:cNvPr id="68" name="TextBox 109">
              <a:extLst>
                <a:ext uri="{FF2B5EF4-FFF2-40B4-BE49-F238E27FC236}">
                  <a16:creationId xmlns="" xmlns:a16="http://schemas.microsoft.com/office/drawing/2014/main" id="{B33EE26A-EE57-48BD-9102-B73672CF8E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7603" y="2057010"/>
              <a:ext cx="520727" cy="3381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CeA</a:t>
              </a:r>
            </a:p>
          </p:txBody>
        </p:sp>
        <p:sp>
          <p:nvSpPr>
            <p:cNvPr id="69" name="TextBox 110">
              <a:extLst>
                <a:ext uri="{FF2B5EF4-FFF2-40B4-BE49-F238E27FC236}">
                  <a16:creationId xmlns="" xmlns:a16="http://schemas.microsoft.com/office/drawing/2014/main" id="{774E0BFD-1E8B-4A10-A23B-E36EE03B92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72200" y="2285629"/>
              <a:ext cx="533764" cy="3385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PAG</a:t>
              </a:r>
            </a:p>
          </p:txBody>
        </p:sp>
        <p:sp>
          <p:nvSpPr>
            <p:cNvPr id="70" name="TextBox 13">
              <a:extLst>
                <a:ext uri="{FF2B5EF4-FFF2-40B4-BE49-F238E27FC236}">
                  <a16:creationId xmlns="" xmlns:a16="http://schemas.microsoft.com/office/drawing/2014/main" id="{B03764F0-EFB6-436D-9C9A-C6AE3D04A2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1967" y="2404703"/>
              <a:ext cx="509614" cy="26196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b="1"/>
                <a:t>lcCeA</a:t>
              </a:r>
            </a:p>
          </p:txBody>
        </p:sp>
        <p:sp>
          <p:nvSpPr>
            <p:cNvPr id="71" name="TextBox 111">
              <a:extLst>
                <a:ext uri="{FF2B5EF4-FFF2-40B4-BE49-F238E27FC236}">
                  <a16:creationId xmlns="" xmlns:a16="http://schemas.microsoft.com/office/drawing/2014/main" id="{08262012-424F-4F96-9EBB-E7151FE103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7931" y="2361836"/>
              <a:ext cx="450874" cy="26196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b="1"/>
                <a:t>lCeA</a:t>
              </a:r>
            </a:p>
          </p:txBody>
        </p:sp>
        <p:sp>
          <p:nvSpPr>
            <p:cNvPr id="72" name="TextBox 112">
              <a:extLst>
                <a:ext uri="{FF2B5EF4-FFF2-40B4-BE49-F238E27FC236}">
                  <a16:creationId xmlns="" xmlns:a16="http://schemas.microsoft.com/office/drawing/2014/main" id="{49BEBF2A-D884-4BD7-A8BC-D6D0F94D37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8805" y="2633322"/>
              <a:ext cx="530253" cy="26196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b="1"/>
                <a:t>mCeA</a:t>
              </a:r>
            </a:p>
          </p:txBody>
        </p:sp>
        <p:sp>
          <p:nvSpPr>
            <p:cNvPr id="74" name="TextBox 114">
              <a:extLst>
                <a:ext uri="{FF2B5EF4-FFF2-40B4-BE49-F238E27FC236}">
                  <a16:creationId xmlns="" xmlns:a16="http://schemas.microsoft.com/office/drawing/2014/main" id="{A406FF1A-7F8A-4C29-8278-D55061CD48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4804" y="2236413"/>
              <a:ext cx="390546" cy="33816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EC</a:t>
              </a:r>
            </a:p>
          </p:txBody>
        </p:sp>
        <p:sp>
          <p:nvSpPr>
            <p:cNvPr id="75" name="TextBox 115">
              <a:extLst>
                <a:ext uri="{FF2B5EF4-FFF2-40B4-BE49-F238E27FC236}">
                  <a16:creationId xmlns="" xmlns:a16="http://schemas.microsoft.com/office/drawing/2014/main" id="{E124A6BD-33E0-49C1-AB3A-63E419F46D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215" y="1795050"/>
              <a:ext cx="662022" cy="33816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mPFC</a:t>
              </a:r>
            </a:p>
          </p:txBody>
        </p:sp>
        <p:sp>
          <p:nvSpPr>
            <p:cNvPr id="76" name="TextBox 116">
              <a:extLst>
                <a:ext uri="{FF2B5EF4-FFF2-40B4-BE49-F238E27FC236}">
                  <a16:creationId xmlns="" xmlns:a16="http://schemas.microsoft.com/office/drawing/2014/main" id="{E4CEE8BC-AD54-488D-BB36-BE8332F360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5576" y="2328495"/>
              <a:ext cx="454049" cy="3381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PrL</a:t>
              </a:r>
            </a:p>
          </p:txBody>
        </p:sp>
        <p:sp>
          <p:nvSpPr>
            <p:cNvPr id="77" name="TextBox 116">
              <a:extLst>
                <a:ext uri="{FF2B5EF4-FFF2-40B4-BE49-F238E27FC236}">
                  <a16:creationId xmlns="" xmlns:a16="http://schemas.microsoft.com/office/drawing/2014/main" id="{F6201705-9E2E-4618-B98A-3137B0010B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5425" y="1274763"/>
              <a:ext cx="382607" cy="3385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IL</a:t>
              </a:r>
            </a:p>
          </p:txBody>
        </p:sp>
        <p:sp>
          <p:nvSpPr>
            <p:cNvPr id="78" name="TextBox 87">
              <a:extLst>
                <a:ext uri="{FF2B5EF4-FFF2-40B4-BE49-F238E27FC236}">
                  <a16:creationId xmlns="" xmlns:a16="http://schemas.microsoft.com/office/drawing/2014/main" id="{ECB6CE00-E8BC-460B-AFBD-9287BE3771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1000" y="2895600"/>
              <a:ext cx="471513" cy="23020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79" name="Half Frame 32">
              <a:extLst>
                <a:ext uri="{FF2B5EF4-FFF2-40B4-BE49-F238E27FC236}">
                  <a16:creationId xmlns="" xmlns:a16="http://schemas.microsoft.com/office/drawing/2014/main" id="{BF1D7775-D087-49B8-A659-0CA95E1B60A7}"/>
                </a:ext>
              </a:extLst>
            </p:cNvPr>
            <p:cNvSpPr/>
            <p:nvPr/>
          </p:nvSpPr>
          <p:spPr bwMode="auto">
            <a:xfrm rot="20786801">
              <a:off x="5943600" y="3217380"/>
              <a:ext cx="165100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0" name="Freeform 83">
              <a:extLst>
                <a:ext uri="{FF2B5EF4-FFF2-40B4-BE49-F238E27FC236}">
                  <a16:creationId xmlns="" xmlns:a16="http://schemas.microsoft.com/office/drawing/2014/main" id="{08536386-2812-4A96-8C37-3869EE759061}"/>
                </a:ext>
              </a:extLst>
            </p:cNvPr>
            <p:cNvSpPr/>
            <p:nvPr/>
          </p:nvSpPr>
          <p:spPr>
            <a:xfrm rot="21132749">
              <a:off x="5819981" y="2377409"/>
              <a:ext cx="1146928" cy="442527"/>
            </a:xfrm>
            <a:custGeom>
              <a:avLst/>
              <a:gdLst>
                <a:gd name="connsiteX0" fmla="*/ 0 w 1337480"/>
                <a:gd name="connsiteY0" fmla="*/ 0 h 122830"/>
                <a:gd name="connsiteX1" fmla="*/ 736979 w 1337480"/>
                <a:gd name="connsiteY1" fmla="*/ 116006 h 122830"/>
                <a:gd name="connsiteX2" fmla="*/ 1337480 w 1337480"/>
                <a:gd name="connsiteY2" fmla="*/ 40944 h 122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7480" h="122830">
                  <a:moveTo>
                    <a:pt x="0" y="0"/>
                  </a:moveTo>
                  <a:cubicBezTo>
                    <a:pt x="257033" y="54591"/>
                    <a:pt x="514066" y="109182"/>
                    <a:pt x="736979" y="116006"/>
                  </a:cubicBezTo>
                  <a:cubicBezTo>
                    <a:pt x="959892" y="122830"/>
                    <a:pt x="1337480" y="40944"/>
                    <a:pt x="1337480" y="40944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4">
              <a:extLst>
                <a:ext uri="{FF2B5EF4-FFF2-40B4-BE49-F238E27FC236}">
                  <a16:creationId xmlns="" xmlns:a16="http://schemas.microsoft.com/office/drawing/2014/main" id="{29B7D2CA-9AEA-489A-8B61-8AACE5709A58}"/>
                </a:ext>
              </a:extLst>
            </p:cNvPr>
            <p:cNvSpPr/>
            <p:nvPr/>
          </p:nvSpPr>
          <p:spPr>
            <a:xfrm rot="10588882">
              <a:off x="6097476" y="3757215"/>
              <a:ext cx="765240" cy="71604"/>
            </a:xfrm>
            <a:custGeom>
              <a:avLst/>
              <a:gdLst>
                <a:gd name="connsiteX0" fmla="*/ 0 w 1337480"/>
                <a:gd name="connsiteY0" fmla="*/ 0 h 122830"/>
                <a:gd name="connsiteX1" fmla="*/ 736979 w 1337480"/>
                <a:gd name="connsiteY1" fmla="*/ 116006 h 122830"/>
                <a:gd name="connsiteX2" fmla="*/ 1337480 w 1337480"/>
                <a:gd name="connsiteY2" fmla="*/ 40944 h 122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7480" h="122830">
                  <a:moveTo>
                    <a:pt x="0" y="0"/>
                  </a:moveTo>
                  <a:cubicBezTo>
                    <a:pt x="257033" y="54591"/>
                    <a:pt x="514066" y="109182"/>
                    <a:pt x="736979" y="116006"/>
                  </a:cubicBezTo>
                  <a:cubicBezTo>
                    <a:pt x="959892" y="122830"/>
                    <a:pt x="1337480" y="40944"/>
                    <a:pt x="1337480" y="40944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="" xmlns:a16="http://schemas.microsoft.com/office/drawing/2014/main" id="{CD877614-79AA-4107-AF7F-DD2A9E080932}"/>
                </a:ext>
              </a:extLst>
            </p:cNvPr>
            <p:cNvCxnSpPr/>
            <p:nvPr/>
          </p:nvCxnSpPr>
          <p:spPr>
            <a:xfrm>
              <a:off x="5715000" y="3200400"/>
              <a:ext cx="1447800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>
              <a:extLst>
                <a:ext uri="{FF2B5EF4-FFF2-40B4-BE49-F238E27FC236}">
                  <a16:creationId xmlns="" xmlns:a16="http://schemas.microsoft.com/office/drawing/2014/main" id="{6054BF20-90E0-4B69-8799-9B418BBF67AC}"/>
                </a:ext>
              </a:extLst>
            </p:cNvPr>
            <p:cNvSpPr txBox="1"/>
            <p:nvPr/>
          </p:nvSpPr>
          <p:spPr>
            <a:xfrm>
              <a:off x="6705600" y="2573179"/>
              <a:ext cx="590226" cy="24622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dl/</a:t>
              </a:r>
              <a:r>
                <a:rPr lang="en-US" sz="1000" dirty="0" err="1"/>
                <a:t>lPAG</a:t>
              </a:r>
              <a:endParaRPr lang="en-US" sz="1000" dirty="0"/>
            </a:p>
          </p:txBody>
        </p:sp>
        <p:sp>
          <p:nvSpPr>
            <p:cNvPr id="84" name="TextBox 83">
              <a:extLst>
                <a:ext uri="{FF2B5EF4-FFF2-40B4-BE49-F238E27FC236}">
                  <a16:creationId xmlns="" xmlns:a16="http://schemas.microsoft.com/office/drawing/2014/main" id="{CEE69A68-887F-449E-A433-D555FE6D5E70}"/>
                </a:ext>
              </a:extLst>
            </p:cNvPr>
            <p:cNvSpPr txBox="1"/>
            <p:nvPr/>
          </p:nvSpPr>
          <p:spPr>
            <a:xfrm>
              <a:off x="5943600" y="3505200"/>
              <a:ext cx="524503" cy="26161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100" dirty="0" err="1"/>
                <a:t>vlPAG</a:t>
              </a:r>
              <a:endParaRPr lang="en-US" sz="1100" dirty="0"/>
            </a:p>
          </p:txBody>
        </p:sp>
        <p:sp>
          <p:nvSpPr>
            <p:cNvPr id="85" name="Oval 84">
              <a:extLst>
                <a:ext uri="{FF2B5EF4-FFF2-40B4-BE49-F238E27FC236}">
                  <a16:creationId xmlns="" xmlns:a16="http://schemas.microsoft.com/office/drawing/2014/main" id="{6CD56CCE-30DE-4E59-B113-D4F01A3151D1}"/>
                </a:ext>
              </a:extLst>
            </p:cNvPr>
            <p:cNvSpPr/>
            <p:nvPr/>
          </p:nvSpPr>
          <p:spPr>
            <a:xfrm>
              <a:off x="6019800" y="3200400"/>
              <a:ext cx="304800" cy="304800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0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86" name="Freeform 89">
              <a:extLst>
                <a:ext uri="{FF2B5EF4-FFF2-40B4-BE49-F238E27FC236}">
                  <a16:creationId xmlns="" xmlns:a16="http://schemas.microsoft.com/office/drawing/2014/main" id="{52506BBF-1F9B-49A5-A8B3-B948B9CE27FB}"/>
                </a:ext>
              </a:extLst>
            </p:cNvPr>
            <p:cNvSpPr/>
            <p:nvPr/>
          </p:nvSpPr>
          <p:spPr>
            <a:xfrm>
              <a:off x="3129887" y="2794379"/>
              <a:ext cx="486770" cy="351430"/>
            </a:xfrm>
            <a:custGeom>
              <a:avLst/>
              <a:gdLst>
                <a:gd name="connsiteX0" fmla="*/ 486770 w 486770"/>
                <a:gd name="connsiteY0" fmla="*/ 78475 h 351430"/>
                <a:gd name="connsiteX1" fmla="*/ 159223 w 486770"/>
                <a:gd name="connsiteY1" fmla="*/ 37531 h 351430"/>
                <a:gd name="connsiteX2" fmla="*/ 22746 w 486770"/>
                <a:gd name="connsiteY2" fmla="*/ 303663 h 351430"/>
                <a:gd name="connsiteX3" fmla="*/ 22746 w 486770"/>
                <a:gd name="connsiteY3" fmla="*/ 324134 h 35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6770" h="351430">
                  <a:moveTo>
                    <a:pt x="486770" y="78475"/>
                  </a:moveTo>
                  <a:cubicBezTo>
                    <a:pt x="361665" y="39237"/>
                    <a:pt x="236560" y="0"/>
                    <a:pt x="159223" y="37531"/>
                  </a:cubicBezTo>
                  <a:cubicBezTo>
                    <a:pt x="81886" y="75062"/>
                    <a:pt x="45492" y="255896"/>
                    <a:pt x="22746" y="303663"/>
                  </a:cubicBezTo>
                  <a:cubicBezTo>
                    <a:pt x="0" y="351430"/>
                    <a:pt x="11373" y="337782"/>
                    <a:pt x="22746" y="324134"/>
                  </a:cubicBezTo>
                </a:path>
              </a:pathLst>
            </a:cu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reeform 90">
              <a:extLst>
                <a:ext uri="{FF2B5EF4-FFF2-40B4-BE49-F238E27FC236}">
                  <a16:creationId xmlns="" xmlns:a16="http://schemas.microsoft.com/office/drawing/2014/main" id="{47E6E3B9-A8A0-40B1-9B68-F17B7CAF0486}"/>
                </a:ext>
              </a:extLst>
            </p:cNvPr>
            <p:cNvSpPr/>
            <p:nvPr/>
          </p:nvSpPr>
          <p:spPr>
            <a:xfrm>
              <a:off x="3043451" y="3166281"/>
              <a:ext cx="484495" cy="359391"/>
            </a:xfrm>
            <a:custGeom>
              <a:avLst/>
              <a:gdLst>
                <a:gd name="connsiteX0" fmla="*/ 0 w 484495"/>
                <a:gd name="connsiteY0" fmla="*/ 232012 h 359391"/>
                <a:gd name="connsiteX1" fmla="*/ 313898 w 484495"/>
                <a:gd name="connsiteY1" fmla="*/ 320722 h 359391"/>
                <a:gd name="connsiteX2" fmla="*/ 484495 w 484495"/>
                <a:gd name="connsiteY2" fmla="*/ 0 h 359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4495" h="359391">
                  <a:moveTo>
                    <a:pt x="0" y="232012"/>
                  </a:moveTo>
                  <a:cubicBezTo>
                    <a:pt x="116574" y="295701"/>
                    <a:pt x="233149" y="359391"/>
                    <a:pt x="313898" y="320722"/>
                  </a:cubicBezTo>
                  <a:cubicBezTo>
                    <a:pt x="394647" y="282053"/>
                    <a:pt x="439571" y="141026"/>
                    <a:pt x="484495" y="0"/>
                  </a:cubicBezTo>
                </a:path>
              </a:pathLst>
            </a:cu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reeform 91">
              <a:extLst>
                <a:ext uri="{FF2B5EF4-FFF2-40B4-BE49-F238E27FC236}">
                  <a16:creationId xmlns="" xmlns:a16="http://schemas.microsoft.com/office/drawing/2014/main" id="{BD2558E7-8FFA-471A-BC16-77CE70D645B5}"/>
                </a:ext>
              </a:extLst>
            </p:cNvPr>
            <p:cNvSpPr/>
            <p:nvPr/>
          </p:nvSpPr>
          <p:spPr>
            <a:xfrm>
              <a:off x="3364173" y="3174242"/>
              <a:ext cx="2599899" cy="557283"/>
            </a:xfrm>
            <a:custGeom>
              <a:avLst/>
              <a:gdLst>
                <a:gd name="connsiteX0" fmla="*/ 0 w 2599899"/>
                <a:gd name="connsiteY0" fmla="*/ 312761 h 557283"/>
                <a:gd name="connsiteX1" fmla="*/ 1023582 w 2599899"/>
                <a:gd name="connsiteY1" fmla="*/ 517477 h 557283"/>
                <a:gd name="connsiteX2" fmla="*/ 1699146 w 2599899"/>
                <a:gd name="connsiteY2" fmla="*/ 73925 h 557283"/>
                <a:gd name="connsiteX3" fmla="*/ 2599899 w 2599899"/>
                <a:gd name="connsiteY3" fmla="*/ 73925 h 557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9899" h="557283">
                  <a:moveTo>
                    <a:pt x="0" y="312761"/>
                  </a:moveTo>
                  <a:cubicBezTo>
                    <a:pt x="370195" y="435022"/>
                    <a:pt x="740391" y="557283"/>
                    <a:pt x="1023582" y="517477"/>
                  </a:cubicBezTo>
                  <a:cubicBezTo>
                    <a:pt x="1306773" y="477671"/>
                    <a:pt x="1436427" y="147850"/>
                    <a:pt x="1699146" y="73925"/>
                  </a:cubicBezTo>
                  <a:cubicBezTo>
                    <a:pt x="1961866" y="0"/>
                    <a:pt x="2280882" y="36962"/>
                    <a:pt x="2599899" y="73925"/>
                  </a:cubicBezTo>
                </a:path>
              </a:pathLst>
            </a:cu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reeform 92">
              <a:extLst>
                <a:ext uri="{FF2B5EF4-FFF2-40B4-BE49-F238E27FC236}">
                  <a16:creationId xmlns="" xmlns:a16="http://schemas.microsoft.com/office/drawing/2014/main" id="{E00E161E-CE2A-49BB-A4C2-0528C35DD2F0}"/>
                </a:ext>
              </a:extLst>
            </p:cNvPr>
            <p:cNvSpPr/>
            <p:nvPr/>
          </p:nvSpPr>
          <p:spPr>
            <a:xfrm>
              <a:off x="3855493" y="3077570"/>
              <a:ext cx="334370" cy="53454"/>
            </a:xfrm>
            <a:custGeom>
              <a:avLst/>
              <a:gdLst>
                <a:gd name="connsiteX0" fmla="*/ 0 w 334370"/>
                <a:gd name="connsiteY0" fmla="*/ 0 h 53454"/>
                <a:gd name="connsiteX1" fmla="*/ 184244 w 334370"/>
                <a:gd name="connsiteY1" fmla="*/ 47767 h 53454"/>
                <a:gd name="connsiteX2" fmla="*/ 334370 w 334370"/>
                <a:gd name="connsiteY2" fmla="*/ 34120 h 53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4370" h="53454">
                  <a:moveTo>
                    <a:pt x="0" y="0"/>
                  </a:moveTo>
                  <a:cubicBezTo>
                    <a:pt x="64258" y="21040"/>
                    <a:pt x="128516" y="42080"/>
                    <a:pt x="184244" y="47767"/>
                  </a:cubicBezTo>
                  <a:cubicBezTo>
                    <a:pt x="239972" y="53454"/>
                    <a:pt x="334370" y="34120"/>
                    <a:pt x="334370" y="34120"/>
                  </a:cubicBezTo>
                </a:path>
              </a:pathLst>
            </a:cu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Half Frame 32">
              <a:extLst>
                <a:ext uri="{FF2B5EF4-FFF2-40B4-BE49-F238E27FC236}">
                  <a16:creationId xmlns="" xmlns:a16="http://schemas.microsoft.com/office/drawing/2014/main" id="{EEC24BD9-B3A4-4703-8771-735C91A2729B}"/>
                </a:ext>
              </a:extLst>
            </p:cNvPr>
            <p:cNvSpPr/>
            <p:nvPr/>
          </p:nvSpPr>
          <p:spPr bwMode="auto">
            <a:xfrm rot="19118111">
              <a:off x="6512334" y="3310489"/>
              <a:ext cx="166688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="" xmlns:a16="http://schemas.microsoft.com/office/drawing/2014/main" id="{E2984D9D-8E16-48D7-A779-E32A5F5CB32A}"/>
                </a:ext>
              </a:extLst>
            </p:cNvPr>
            <p:cNvCxnSpPr>
              <a:stCxn id="85" idx="6"/>
              <a:endCxn id="90" idx="0"/>
            </p:cNvCxnSpPr>
            <p:nvPr/>
          </p:nvCxnSpPr>
          <p:spPr>
            <a:xfrm>
              <a:off x="6324600" y="3352800"/>
              <a:ext cx="197340" cy="44684"/>
            </a:xfrm>
            <a:prstGeom prst="lin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Oval 91">
              <a:extLst>
                <a:ext uri="{FF2B5EF4-FFF2-40B4-BE49-F238E27FC236}">
                  <a16:creationId xmlns="" xmlns:a16="http://schemas.microsoft.com/office/drawing/2014/main" id="{C69B8599-0FB7-4A0B-821B-F0ECBD4502E0}"/>
                </a:ext>
              </a:extLst>
            </p:cNvPr>
            <p:cNvSpPr/>
            <p:nvPr/>
          </p:nvSpPr>
          <p:spPr bwMode="auto">
            <a:xfrm>
              <a:off x="6096000" y="2743200"/>
              <a:ext cx="306387" cy="307975"/>
            </a:xfrm>
            <a:prstGeom prst="ellips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9144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93" name="Freeform 96">
              <a:extLst>
                <a:ext uri="{FF2B5EF4-FFF2-40B4-BE49-F238E27FC236}">
                  <a16:creationId xmlns="" xmlns:a16="http://schemas.microsoft.com/office/drawing/2014/main" id="{C60BE578-4408-4F42-AF5F-23E3C381C396}"/>
                </a:ext>
              </a:extLst>
            </p:cNvPr>
            <p:cNvSpPr/>
            <p:nvPr/>
          </p:nvSpPr>
          <p:spPr>
            <a:xfrm>
              <a:off x="6359857" y="2982036"/>
              <a:ext cx="79611" cy="245660"/>
            </a:xfrm>
            <a:custGeom>
              <a:avLst/>
              <a:gdLst>
                <a:gd name="connsiteX0" fmla="*/ 27295 w 79611"/>
                <a:gd name="connsiteY0" fmla="*/ 0 h 245660"/>
                <a:gd name="connsiteX1" fmla="*/ 75062 w 79611"/>
                <a:gd name="connsiteY1" fmla="*/ 129654 h 245660"/>
                <a:gd name="connsiteX2" fmla="*/ 0 w 79611"/>
                <a:gd name="connsiteY2" fmla="*/ 245660 h 24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611" h="245660">
                  <a:moveTo>
                    <a:pt x="27295" y="0"/>
                  </a:moveTo>
                  <a:cubicBezTo>
                    <a:pt x="53453" y="44355"/>
                    <a:pt x="79611" y="88711"/>
                    <a:pt x="75062" y="129654"/>
                  </a:cubicBezTo>
                  <a:cubicBezTo>
                    <a:pt x="70513" y="170597"/>
                    <a:pt x="35256" y="208128"/>
                    <a:pt x="0" y="245660"/>
                  </a:cubicBezTo>
                </a:path>
              </a:pathLst>
            </a:custGeom>
            <a:grp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Half Frame 32">
              <a:extLst>
                <a:ext uri="{FF2B5EF4-FFF2-40B4-BE49-F238E27FC236}">
                  <a16:creationId xmlns="" xmlns:a16="http://schemas.microsoft.com/office/drawing/2014/main" id="{605D9246-AAB0-4976-A83B-B830C6F2607B}"/>
                </a:ext>
              </a:extLst>
            </p:cNvPr>
            <p:cNvSpPr/>
            <p:nvPr/>
          </p:nvSpPr>
          <p:spPr bwMode="auto">
            <a:xfrm rot="5945600">
              <a:off x="6261070" y="3204846"/>
              <a:ext cx="113161" cy="122151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5" name="Freeform 98">
              <a:extLst>
                <a:ext uri="{FF2B5EF4-FFF2-40B4-BE49-F238E27FC236}">
                  <a16:creationId xmlns="" xmlns:a16="http://schemas.microsoft.com/office/drawing/2014/main" id="{B7DA3FD9-E161-4ED3-ADD4-A13EB56F5E6F}"/>
                </a:ext>
              </a:extLst>
            </p:cNvPr>
            <p:cNvSpPr/>
            <p:nvPr/>
          </p:nvSpPr>
          <p:spPr>
            <a:xfrm>
              <a:off x="7579057" y="3026391"/>
              <a:ext cx="1036092" cy="855259"/>
            </a:xfrm>
            <a:custGeom>
              <a:avLst/>
              <a:gdLst>
                <a:gd name="connsiteX0" fmla="*/ 903027 w 1036092"/>
                <a:gd name="connsiteY0" fmla="*/ 146713 h 855259"/>
                <a:gd name="connsiteX1" fmla="*/ 343468 w 1036092"/>
                <a:gd name="connsiteY1" fmla="*/ 3412 h 855259"/>
                <a:gd name="connsiteX2" fmla="*/ 77337 w 1036092"/>
                <a:gd name="connsiteY2" fmla="*/ 126242 h 855259"/>
                <a:gd name="connsiteX3" fmla="*/ 90985 w 1036092"/>
                <a:gd name="connsiteY3" fmla="*/ 692624 h 855259"/>
                <a:gd name="connsiteX4" fmla="*/ 623247 w 1036092"/>
                <a:gd name="connsiteY4" fmla="*/ 835925 h 855259"/>
                <a:gd name="connsiteX5" fmla="*/ 916674 w 1036092"/>
                <a:gd name="connsiteY5" fmla="*/ 576618 h 855259"/>
                <a:gd name="connsiteX6" fmla="*/ 1032680 w 1036092"/>
                <a:gd name="connsiteY6" fmla="*/ 276367 h 855259"/>
                <a:gd name="connsiteX7" fmla="*/ 903027 w 1036092"/>
                <a:gd name="connsiteY7" fmla="*/ 146713 h 855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6092" h="855259">
                  <a:moveTo>
                    <a:pt x="903027" y="146713"/>
                  </a:moveTo>
                  <a:cubicBezTo>
                    <a:pt x="788158" y="101220"/>
                    <a:pt x="481083" y="6824"/>
                    <a:pt x="343468" y="3412"/>
                  </a:cubicBezTo>
                  <a:cubicBezTo>
                    <a:pt x="205853" y="0"/>
                    <a:pt x="119417" y="11373"/>
                    <a:pt x="77337" y="126242"/>
                  </a:cubicBezTo>
                  <a:cubicBezTo>
                    <a:pt x="35257" y="241111"/>
                    <a:pt x="0" y="574344"/>
                    <a:pt x="90985" y="692624"/>
                  </a:cubicBezTo>
                  <a:cubicBezTo>
                    <a:pt x="181970" y="810904"/>
                    <a:pt x="485632" y="855259"/>
                    <a:pt x="623247" y="835925"/>
                  </a:cubicBezTo>
                  <a:cubicBezTo>
                    <a:pt x="760862" y="816591"/>
                    <a:pt x="848435" y="669878"/>
                    <a:pt x="916674" y="576618"/>
                  </a:cubicBezTo>
                  <a:cubicBezTo>
                    <a:pt x="984913" y="483358"/>
                    <a:pt x="1029268" y="345743"/>
                    <a:pt x="1032680" y="276367"/>
                  </a:cubicBezTo>
                  <a:cubicBezTo>
                    <a:pt x="1036092" y="206991"/>
                    <a:pt x="1017896" y="192206"/>
                    <a:pt x="903027" y="146713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TextBox 109">
              <a:extLst>
                <a:ext uri="{FF2B5EF4-FFF2-40B4-BE49-F238E27FC236}">
                  <a16:creationId xmlns="" xmlns:a16="http://schemas.microsoft.com/office/drawing/2014/main" id="{934EB07A-B4A0-4730-8F07-E7790495E2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82000" y="4876800"/>
              <a:ext cx="391454" cy="3385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SC</a:t>
              </a:r>
            </a:p>
          </p:txBody>
        </p:sp>
        <p:sp>
          <p:nvSpPr>
            <p:cNvPr id="97" name="Oval 96">
              <a:extLst>
                <a:ext uri="{FF2B5EF4-FFF2-40B4-BE49-F238E27FC236}">
                  <a16:creationId xmlns="" xmlns:a16="http://schemas.microsoft.com/office/drawing/2014/main" id="{6AA6DCFD-ECE9-4088-B637-CAD5176EC89C}"/>
                </a:ext>
              </a:extLst>
            </p:cNvPr>
            <p:cNvSpPr/>
            <p:nvPr/>
          </p:nvSpPr>
          <p:spPr bwMode="auto">
            <a:xfrm>
              <a:off x="8001000" y="4872479"/>
              <a:ext cx="306388" cy="306387"/>
            </a:xfrm>
            <a:prstGeom prst="ellipse">
              <a:avLst/>
            </a:prstGeom>
            <a:grp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8" name="Half Frame 32">
              <a:extLst>
                <a:ext uri="{FF2B5EF4-FFF2-40B4-BE49-F238E27FC236}">
                  <a16:creationId xmlns="" xmlns:a16="http://schemas.microsoft.com/office/drawing/2014/main" id="{1AF2AC16-30E6-459A-A611-C4FA55C9E401}"/>
                </a:ext>
              </a:extLst>
            </p:cNvPr>
            <p:cNvSpPr/>
            <p:nvPr/>
          </p:nvSpPr>
          <p:spPr bwMode="auto">
            <a:xfrm rot="1701490">
              <a:off x="8109012" y="5667441"/>
              <a:ext cx="164974" cy="175637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99" name="Straight Connector 98">
              <a:extLst>
                <a:ext uri="{FF2B5EF4-FFF2-40B4-BE49-F238E27FC236}">
                  <a16:creationId xmlns="" xmlns:a16="http://schemas.microsoft.com/office/drawing/2014/main" id="{25ECFA74-517B-4EFB-BA28-CABFBFB8E747}"/>
                </a:ext>
              </a:extLst>
            </p:cNvPr>
            <p:cNvCxnSpPr>
              <a:stCxn id="97" idx="4"/>
            </p:cNvCxnSpPr>
            <p:nvPr/>
          </p:nvCxnSpPr>
          <p:spPr bwMode="auto">
            <a:xfrm flipH="1">
              <a:off x="8153400" y="5178866"/>
              <a:ext cx="794" cy="536134"/>
            </a:xfrm>
            <a:prstGeom prst="line">
              <a:avLst/>
            </a:prstGeom>
            <a:grpFill/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3">
              <a:extLst>
                <a:ext uri="{FF2B5EF4-FFF2-40B4-BE49-F238E27FC236}">
                  <a16:creationId xmlns="" xmlns:a16="http://schemas.microsoft.com/office/drawing/2014/main" id="{A1543EB0-B4DA-4482-B4F0-7931CECEF5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24800" y="4872479"/>
              <a:ext cx="523903" cy="2762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solidFill>
                    <a:srgbClr val="7030A0"/>
                  </a:solidFill>
                </a:rPr>
                <a:t>ACh</a:t>
              </a:r>
            </a:p>
          </p:txBody>
        </p:sp>
        <p:sp>
          <p:nvSpPr>
            <p:cNvPr id="101" name="TextBox 109">
              <a:extLst>
                <a:ext uri="{FF2B5EF4-FFF2-40B4-BE49-F238E27FC236}">
                  <a16:creationId xmlns="" xmlns:a16="http://schemas.microsoft.com/office/drawing/2014/main" id="{A8C3931C-548E-4DE7-9A81-DACC92CE70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72400" y="2590800"/>
              <a:ext cx="450764" cy="3385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Mc</a:t>
              </a:r>
            </a:p>
          </p:txBody>
        </p:sp>
      </p:grpSp>
      <p:sp>
        <p:nvSpPr>
          <p:cNvPr id="115" name="Oval 114"/>
          <p:cNvSpPr/>
          <p:nvPr/>
        </p:nvSpPr>
        <p:spPr>
          <a:xfrm>
            <a:off x="3156206" y="4704881"/>
            <a:ext cx="880507" cy="568194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76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rc 107">
            <a:extLst>
              <a:ext uri="{FF2B5EF4-FFF2-40B4-BE49-F238E27FC236}">
                <a16:creationId xmlns="" xmlns:a16="http://schemas.microsoft.com/office/drawing/2014/main" id="{E3822FB8-9843-49FF-851C-413933CDF502}"/>
              </a:ext>
            </a:extLst>
          </p:cNvPr>
          <p:cNvSpPr/>
          <p:nvPr/>
        </p:nvSpPr>
        <p:spPr>
          <a:xfrm rot="7522042">
            <a:off x="2993159" y="1845406"/>
            <a:ext cx="1872260" cy="6124232"/>
          </a:xfrm>
          <a:prstGeom prst="arc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Arc 110">
            <a:extLst>
              <a:ext uri="{FF2B5EF4-FFF2-40B4-BE49-F238E27FC236}">
                <a16:creationId xmlns="" xmlns:a16="http://schemas.microsoft.com/office/drawing/2014/main" id="{E7B46C76-2848-4921-A649-30DEC71E1E5D}"/>
              </a:ext>
            </a:extLst>
          </p:cNvPr>
          <p:cNvSpPr/>
          <p:nvPr/>
        </p:nvSpPr>
        <p:spPr>
          <a:xfrm>
            <a:off x="2278911" y="4976123"/>
            <a:ext cx="2918003" cy="3342997"/>
          </a:xfrm>
          <a:prstGeom prst="arc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Title 1">
            <a:extLst>
              <a:ext uri="{FF2B5EF4-FFF2-40B4-BE49-F238E27FC236}">
                <a16:creationId xmlns="" xmlns:a16="http://schemas.microsoft.com/office/drawing/2014/main" id="{A313B246-811B-4EAB-8D88-6978B60E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65125"/>
            <a:ext cx="11495398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Brief Recap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="" xmlns:a16="http://schemas.microsoft.com/office/drawing/2014/main" id="{F4F6F105-95DB-4FFB-AFAC-9C2C1EF72ED8}"/>
              </a:ext>
            </a:extLst>
          </p:cNvPr>
          <p:cNvSpPr/>
          <p:nvPr/>
        </p:nvSpPr>
        <p:spPr>
          <a:xfrm>
            <a:off x="2610713" y="2090506"/>
            <a:ext cx="5942231" cy="42236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="" xmlns:a16="http://schemas.microsoft.com/office/drawing/2014/main" id="{C84658C7-D8C7-4E0D-9752-6C0D99A4ABF9}"/>
              </a:ext>
            </a:extLst>
          </p:cNvPr>
          <p:cNvSpPr/>
          <p:nvPr/>
        </p:nvSpPr>
        <p:spPr bwMode="auto">
          <a:xfrm>
            <a:off x="5731114" y="2988310"/>
            <a:ext cx="2776495" cy="2421942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8" name="Arc 117">
            <a:extLst>
              <a:ext uri="{FF2B5EF4-FFF2-40B4-BE49-F238E27FC236}">
                <a16:creationId xmlns="" xmlns:a16="http://schemas.microsoft.com/office/drawing/2014/main" id="{C9A0F14D-2D71-4C9B-AA71-704F1AA41B52}"/>
              </a:ext>
            </a:extLst>
          </p:cNvPr>
          <p:cNvSpPr/>
          <p:nvPr/>
        </p:nvSpPr>
        <p:spPr>
          <a:xfrm flipH="1">
            <a:off x="553156" y="3741211"/>
            <a:ext cx="7617660" cy="5764033"/>
          </a:xfrm>
          <a:prstGeom prst="arc">
            <a:avLst>
              <a:gd name="adj1" fmla="val 16124969"/>
              <a:gd name="adj2" fmla="val 0"/>
            </a:avLst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>
            <a:extLst>
              <a:ext uri="{FF2B5EF4-FFF2-40B4-BE49-F238E27FC236}">
                <a16:creationId xmlns="" xmlns:a16="http://schemas.microsoft.com/office/drawing/2014/main" id="{2CF12CDF-5789-4A37-B742-3B5A4CD3DDDE}"/>
              </a:ext>
            </a:extLst>
          </p:cNvPr>
          <p:cNvSpPr/>
          <p:nvPr/>
        </p:nvSpPr>
        <p:spPr>
          <a:xfrm>
            <a:off x="4375712" y="2672160"/>
            <a:ext cx="420561" cy="228315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Cylinder 16">
            <a:extLst>
              <a:ext uri="{FF2B5EF4-FFF2-40B4-BE49-F238E27FC236}">
                <a16:creationId xmlns="" xmlns:a16="http://schemas.microsoft.com/office/drawing/2014/main" id="{F70A4F7D-8264-4FEA-876A-F0D398451A30}"/>
              </a:ext>
            </a:extLst>
          </p:cNvPr>
          <p:cNvSpPr/>
          <p:nvPr/>
        </p:nvSpPr>
        <p:spPr>
          <a:xfrm rot="16200000">
            <a:off x="5691819" y="4002990"/>
            <a:ext cx="312671" cy="666800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Cylinder 17">
            <a:extLst>
              <a:ext uri="{FF2B5EF4-FFF2-40B4-BE49-F238E27FC236}">
                <a16:creationId xmlns="" xmlns:a16="http://schemas.microsoft.com/office/drawing/2014/main" id="{C18D06CD-0EBB-45AC-B0C9-5941CF7A2222}"/>
              </a:ext>
            </a:extLst>
          </p:cNvPr>
          <p:cNvSpPr/>
          <p:nvPr/>
        </p:nvSpPr>
        <p:spPr>
          <a:xfrm rot="16200000">
            <a:off x="5702814" y="3429526"/>
            <a:ext cx="312671" cy="666800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Isosceles Triangle 121">
            <a:extLst>
              <a:ext uri="{FF2B5EF4-FFF2-40B4-BE49-F238E27FC236}">
                <a16:creationId xmlns="" xmlns:a16="http://schemas.microsoft.com/office/drawing/2014/main" id="{4358D4EC-1FD1-4EE6-A7EA-5BA1B9CDB462}"/>
              </a:ext>
            </a:extLst>
          </p:cNvPr>
          <p:cNvSpPr/>
          <p:nvPr/>
        </p:nvSpPr>
        <p:spPr>
          <a:xfrm rot="10188232">
            <a:off x="4474126" y="2314248"/>
            <a:ext cx="207948" cy="527901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TextBox 122">
            <a:extLst>
              <a:ext uri="{FF2B5EF4-FFF2-40B4-BE49-F238E27FC236}">
                <a16:creationId xmlns="" xmlns:a16="http://schemas.microsoft.com/office/drawing/2014/main" id="{D452D78B-725F-4A10-A866-43A3F434AAF9}"/>
              </a:ext>
            </a:extLst>
          </p:cNvPr>
          <p:cNvSpPr txBox="1"/>
          <p:nvPr/>
        </p:nvSpPr>
        <p:spPr>
          <a:xfrm>
            <a:off x="3402691" y="5962416"/>
            <a:ext cx="3699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Glutamate (AMPA, NMDA) Receptors</a:t>
            </a:r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="" xmlns:a16="http://schemas.microsoft.com/office/drawing/2014/main" id="{7B88E5FC-2BCE-482F-9DC4-F31A26D60146}"/>
              </a:ext>
            </a:extLst>
          </p:cNvPr>
          <p:cNvCxnSpPr>
            <a:cxnSpLocks/>
            <a:stCxn id="123" idx="0"/>
          </p:cNvCxnSpPr>
          <p:nvPr/>
        </p:nvCxnSpPr>
        <p:spPr>
          <a:xfrm flipV="1">
            <a:off x="5252425" y="4455018"/>
            <a:ext cx="337286" cy="150739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="" xmlns:a16="http://schemas.microsoft.com/office/drawing/2014/main" id="{495600C4-0998-4A64-AA63-EC9CF9E7A8C3}"/>
              </a:ext>
            </a:extLst>
          </p:cNvPr>
          <p:cNvCxnSpPr>
            <a:cxnSpLocks/>
            <a:stCxn id="123" idx="0"/>
          </p:cNvCxnSpPr>
          <p:nvPr/>
        </p:nvCxnSpPr>
        <p:spPr>
          <a:xfrm flipV="1">
            <a:off x="5252425" y="3881554"/>
            <a:ext cx="337286" cy="20808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Lightning Bolt 125">
            <a:extLst>
              <a:ext uri="{FF2B5EF4-FFF2-40B4-BE49-F238E27FC236}">
                <a16:creationId xmlns="" xmlns:a16="http://schemas.microsoft.com/office/drawing/2014/main" id="{EBF63D8E-E930-49A0-A8B9-EB56EEC7B231}"/>
              </a:ext>
            </a:extLst>
          </p:cNvPr>
          <p:cNvSpPr/>
          <p:nvPr/>
        </p:nvSpPr>
        <p:spPr>
          <a:xfrm rot="20127521">
            <a:off x="3071195" y="3571809"/>
            <a:ext cx="395987" cy="211467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Pentagon 23">
            <a:extLst>
              <a:ext uri="{FF2B5EF4-FFF2-40B4-BE49-F238E27FC236}">
                <a16:creationId xmlns="" xmlns:a16="http://schemas.microsoft.com/office/drawing/2014/main" id="{E5477CAA-83F6-4E5F-8A59-065F2FDFC81F}"/>
              </a:ext>
            </a:extLst>
          </p:cNvPr>
          <p:cNvSpPr/>
          <p:nvPr/>
        </p:nvSpPr>
        <p:spPr>
          <a:xfrm>
            <a:off x="4780572" y="3437608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Pentagon 24">
            <a:extLst>
              <a:ext uri="{FF2B5EF4-FFF2-40B4-BE49-F238E27FC236}">
                <a16:creationId xmlns="" xmlns:a16="http://schemas.microsoft.com/office/drawing/2014/main" id="{AB64E336-9C4D-4A38-BBB2-0CCF60FA7990}"/>
              </a:ext>
            </a:extLst>
          </p:cNvPr>
          <p:cNvSpPr/>
          <p:nvPr/>
        </p:nvSpPr>
        <p:spPr>
          <a:xfrm>
            <a:off x="4744435" y="3637143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Pentagon 25">
            <a:extLst>
              <a:ext uri="{FF2B5EF4-FFF2-40B4-BE49-F238E27FC236}">
                <a16:creationId xmlns="" xmlns:a16="http://schemas.microsoft.com/office/drawing/2014/main" id="{D59505FB-3C02-4E2F-A598-1DFA660DF0BB}"/>
              </a:ext>
            </a:extLst>
          </p:cNvPr>
          <p:cNvSpPr/>
          <p:nvPr/>
        </p:nvSpPr>
        <p:spPr>
          <a:xfrm>
            <a:off x="4717726" y="3827251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Pentagon 26">
            <a:extLst>
              <a:ext uri="{FF2B5EF4-FFF2-40B4-BE49-F238E27FC236}">
                <a16:creationId xmlns="" xmlns:a16="http://schemas.microsoft.com/office/drawing/2014/main" id="{D6202137-FC31-4C9B-91F2-1B71C4E67DD0}"/>
              </a:ext>
            </a:extLst>
          </p:cNvPr>
          <p:cNvSpPr/>
          <p:nvPr/>
        </p:nvSpPr>
        <p:spPr>
          <a:xfrm>
            <a:off x="4747575" y="4149336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1" name="Straight Arrow Connector 130">
            <a:extLst>
              <a:ext uri="{FF2B5EF4-FFF2-40B4-BE49-F238E27FC236}">
                <a16:creationId xmlns="" xmlns:a16="http://schemas.microsoft.com/office/drawing/2014/main" id="{DA9CFFFC-8D82-4AEE-94D9-D78646A84A39}"/>
              </a:ext>
            </a:extLst>
          </p:cNvPr>
          <p:cNvCxnSpPr>
            <a:cxnSpLocks/>
          </p:cNvCxnSpPr>
          <p:nvPr/>
        </p:nvCxnSpPr>
        <p:spPr>
          <a:xfrm flipH="1">
            <a:off x="4645338" y="2300011"/>
            <a:ext cx="2074410" cy="9523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>
            <a:extLst>
              <a:ext uri="{FF2B5EF4-FFF2-40B4-BE49-F238E27FC236}">
                <a16:creationId xmlns="" xmlns:a16="http://schemas.microsoft.com/office/drawing/2014/main" id="{64514D71-D424-4BAD-9DD8-34BC979C3D2A}"/>
              </a:ext>
            </a:extLst>
          </p:cNvPr>
          <p:cNvSpPr txBox="1"/>
          <p:nvPr/>
        </p:nvSpPr>
        <p:spPr>
          <a:xfrm>
            <a:off x="6356891" y="2084398"/>
            <a:ext cx="1706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mGluR2</a:t>
            </a:r>
          </a:p>
        </p:txBody>
      </p:sp>
      <p:sp>
        <p:nvSpPr>
          <p:cNvPr id="133" name="Lightning Bolt 132">
            <a:extLst>
              <a:ext uri="{FF2B5EF4-FFF2-40B4-BE49-F238E27FC236}">
                <a16:creationId xmlns="" xmlns:a16="http://schemas.microsoft.com/office/drawing/2014/main" id="{0451F82A-CFFC-4EEA-BD15-623D9FFEC1AC}"/>
              </a:ext>
            </a:extLst>
          </p:cNvPr>
          <p:cNvSpPr/>
          <p:nvPr/>
        </p:nvSpPr>
        <p:spPr>
          <a:xfrm rot="20127521">
            <a:off x="3672266" y="3537709"/>
            <a:ext cx="395987" cy="211467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Pentagon 30">
            <a:extLst>
              <a:ext uri="{FF2B5EF4-FFF2-40B4-BE49-F238E27FC236}">
                <a16:creationId xmlns="" xmlns:a16="http://schemas.microsoft.com/office/drawing/2014/main" id="{D1A22467-ECD0-46C3-926E-8A68A096302E}"/>
              </a:ext>
            </a:extLst>
          </p:cNvPr>
          <p:cNvSpPr/>
          <p:nvPr/>
        </p:nvSpPr>
        <p:spPr>
          <a:xfrm>
            <a:off x="4657202" y="3880292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Pentagon 31">
            <a:extLst>
              <a:ext uri="{FF2B5EF4-FFF2-40B4-BE49-F238E27FC236}">
                <a16:creationId xmlns="" xmlns:a16="http://schemas.microsoft.com/office/drawing/2014/main" id="{57239ACE-F68E-4EAB-898D-46E7E8AEC352}"/>
              </a:ext>
            </a:extLst>
          </p:cNvPr>
          <p:cNvSpPr/>
          <p:nvPr/>
        </p:nvSpPr>
        <p:spPr>
          <a:xfrm>
            <a:off x="4621065" y="4079827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Pentagon 32">
            <a:extLst>
              <a:ext uri="{FF2B5EF4-FFF2-40B4-BE49-F238E27FC236}">
                <a16:creationId xmlns="" xmlns:a16="http://schemas.microsoft.com/office/drawing/2014/main" id="{B4B28D78-A69C-4394-B329-47FCFC9320D1}"/>
              </a:ext>
            </a:extLst>
          </p:cNvPr>
          <p:cNvSpPr/>
          <p:nvPr/>
        </p:nvSpPr>
        <p:spPr>
          <a:xfrm>
            <a:off x="4594356" y="4269935"/>
            <a:ext cx="100083" cy="80802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>
            <a:extLst>
              <a:ext uri="{FF2B5EF4-FFF2-40B4-BE49-F238E27FC236}">
                <a16:creationId xmlns="" xmlns:a16="http://schemas.microsoft.com/office/drawing/2014/main" id="{ECD8EA43-E0F3-4D08-B895-A346568A38BF}"/>
              </a:ext>
            </a:extLst>
          </p:cNvPr>
          <p:cNvSpPr/>
          <p:nvPr/>
        </p:nvSpPr>
        <p:spPr>
          <a:xfrm>
            <a:off x="3045165" y="2269064"/>
            <a:ext cx="298114" cy="2910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8" name="Straight Arrow Connector 137">
            <a:extLst>
              <a:ext uri="{FF2B5EF4-FFF2-40B4-BE49-F238E27FC236}">
                <a16:creationId xmlns="" xmlns:a16="http://schemas.microsoft.com/office/drawing/2014/main" id="{E7B31048-0F21-4227-8925-7308BE7E1357}"/>
              </a:ext>
            </a:extLst>
          </p:cNvPr>
          <p:cNvCxnSpPr>
            <a:cxnSpLocks/>
            <a:endCxn id="137" idx="2"/>
          </p:cNvCxnSpPr>
          <p:nvPr/>
        </p:nvCxnSpPr>
        <p:spPr>
          <a:xfrm flipV="1">
            <a:off x="2859735" y="2414609"/>
            <a:ext cx="185430" cy="36834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TextBox 138">
            <a:extLst>
              <a:ext uri="{FF2B5EF4-FFF2-40B4-BE49-F238E27FC236}">
                <a16:creationId xmlns="" xmlns:a16="http://schemas.microsoft.com/office/drawing/2014/main" id="{796E9DB9-E94A-4812-9296-B15E45F68C97}"/>
              </a:ext>
            </a:extLst>
          </p:cNvPr>
          <p:cNvSpPr txBox="1"/>
          <p:nvPr/>
        </p:nvSpPr>
        <p:spPr>
          <a:xfrm>
            <a:off x="2004307" y="2700120"/>
            <a:ext cx="1706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JNJ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69355" y="3677542"/>
            <a:ext cx="1343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BLA Pyramidal Neuron</a:t>
            </a:r>
          </a:p>
        </p:txBody>
      </p:sp>
      <p:sp>
        <p:nvSpPr>
          <p:cNvPr id="140" name="TextBox 139"/>
          <p:cNvSpPr txBox="1"/>
          <p:nvPr/>
        </p:nvSpPr>
        <p:spPr>
          <a:xfrm rot="19414627">
            <a:off x="854509" y="4281967"/>
            <a:ext cx="1343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From </a:t>
            </a:r>
            <a:r>
              <a:rPr lang="en-US" dirty="0" err="1"/>
              <a:t>PeF</a:t>
            </a:r>
            <a:endParaRPr lang="en-US" dirty="0"/>
          </a:p>
        </p:txBody>
      </p:sp>
      <p:sp>
        <p:nvSpPr>
          <p:cNvPr id="73" name="Equal 72"/>
          <p:cNvSpPr/>
          <p:nvPr/>
        </p:nvSpPr>
        <p:spPr>
          <a:xfrm>
            <a:off x="8519535" y="3855961"/>
            <a:ext cx="914400" cy="744911"/>
          </a:xfrm>
          <a:prstGeom prst="mathEqual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41" name="Picture 140"/>
          <p:cNvPicPr>
            <a:picLocks noChangeAspect="1"/>
          </p:cNvPicPr>
          <p:nvPr/>
        </p:nvPicPr>
        <p:blipFill rotWithShape="1">
          <a:blip r:embed="rId2"/>
          <a:srcRect l="8350" r="15315"/>
          <a:stretch/>
        </p:blipFill>
        <p:spPr>
          <a:xfrm>
            <a:off x="9403403" y="3013181"/>
            <a:ext cx="2743349" cy="2397071"/>
          </a:xfrm>
          <a:prstGeom prst="rect">
            <a:avLst/>
          </a:prstGeom>
        </p:spPr>
      </p:pic>
      <p:sp>
        <p:nvSpPr>
          <p:cNvPr id="142" name="TextBox 141"/>
          <p:cNvSpPr txBox="1"/>
          <p:nvPr/>
        </p:nvSpPr>
        <p:spPr>
          <a:xfrm>
            <a:off x="4094283" y="1522606"/>
            <a:ext cx="3910956" cy="58477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NORMAL FUNCTION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4094283" y="1519525"/>
            <a:ext cx="3910956" cy="58477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PANIC-PRONE</a:t>
            </a:r>
          </a:p>
        </p:txBody>
      </p:sp>
      <p:pic>
        <p:nvPicPr>
          <p:cNvPr id="144" name="Picture 143"/>
          <p:cNvPicPr>
            <a:picLocks noChangeAspect="1"/>
          </p:cNvPicPr>
          <p:nvPr/>
        </p:nvPicPr>
        <p:blipFill rotWithShape="1">
          <a:blip r:embed="rId3"/>
          <a:srcRect l="10208" r="15145"/>
          <a:stretch/>
        </p:blipFill>
        <p:spPr>
          <a:xfrm>
            <a:off x="9411286" y="3016446"/>
            <a:ext cx="2735466" cy="240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46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63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0.06107 -0.0006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63" presetClass="path" presetSubtype="0" repeatCount="indefinite" accel="50000" decel="5000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8.33333E-7 -1.11111E-6 L 0.06107 -0.00069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800"/>
                            </p:stCondLst>
                            <p:childTnLst>
                              <p:par>
                                <p:cTn id="84" presetID="63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06106 -0.000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7 L 0.06107 -0.00069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50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"/>
                            </p:stCondLst>
                            <p:childTnLst>
                              <p:par>
                                <p:cTn id="110" presetID="63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22222E-6 L 0.06107 -0.0007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13" presetID="63" presetClass="path" presetSubtype="0" repeatCount="indefinite" accel="50000" decel="5000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2.91667E-6 -4.44444E-6 L 0.06107 -0.00069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300"/>
                            </p:stCondLst>
                            <p:childTnLst>
                              <p:par>
                                <p:cTn id="116" presetID="63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22222E-6 L 0.06107 -0.00069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46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0254 L 0.02708 -0.04074 C 0.03281 -0.0493 0.04128 -0.05393 0.05013 -0.05393 C 0.06029 -0.05393 0.06836 -0.0493 0.07409 -0.04074 L 0.1013 -0.00254 " pathEditMode="relative" rAng="0" ptsTypes="AAAAA">
                                      <p:cBhvr>
                                        <p:cTn id="144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5" y="-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/>
      <p:bldP spid="126" grpId="0" animBg="1"/>
      <p:bldP spid="126" grpId="1" animBg="1"/>
      <p:bldP spid="127" grpId="0" animBg="1"/>
      <p:bldP spid="127" grpId="1" animBg="1"/>
      <p:bldP spid="127" grpId="2" animBg="1"/>
      <p:bldP spid="128" grpId="0" animBg="1"/>
      <p:bldP spid="128" grpId="1" animBg="1"/>
      <p:bldP spid="128" grpId="2" animBg="1"/>
      <p:bldP spid="129" grpId="0" animBg="1"/>
      <p:bldP spid="129" grpId="1" animBg="1"/>
      <p:bldP spid="130" grpId="0" animBg="1"/>
      <p:bldP spid="130" grpId="1" animBg="1"/>
      <p:bldP spid="132" grpId="0"/>
      <p:bldP spid="133" grpId="0" animBg="1"/>
      <p:bldP spid="133" grpId="1" animBg="1"/>
      <p:bldP spid="134" grpId="0" animBg="1"/>
      <p:bldP spid="134" grpId="1" animBg="1"/>
      <p:bldP spid="134" grpId="2" animBg="1"/>
      <p:bldP spid="135" grpId="0" animBg="1"/>
      <p:bldP spid="135" grpId="1" animBg="1"/>
      <p:bldP spid="136" grpId="0" animBg="1"/>
      <p:bldP spid="136" grpId="1" animBg="1"/>
      <p:bldP spid="136" grpId="2" animBg="1"/>
      <p:bldP spid="137" grpId="0" animBg="1"/>
      <p:bldP spid="137" grpId="1" animBg="1"/>
      <p:bldP spid="139" grpId="0"/>
      <p:bldP spid="2" grpId="0"/>
      <p:bldP spid="140" grpId="0"/>
      <p:bldP spid="73" grpId="0" animBg="1"/>
      <p:bldP spid="142" grpId="0" animBg="1"/>
      <p:bldP spid="142" grpId="1" animBg="1"/>
      <p:bldP spid="143" grpId="0" animBg="1"/>
      <p:bldP spid="143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32F0E47-05AA-4464-8283-6504AE26B34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70000"/>
            </a:schemeClr>
          </a:solidFill>
        </p:spPr>
        <p:txBody>
          <a:bodyPr/>
          <a:lstStyle/>
          <a:p>
            <a:r>
              <a:rPr lang="en-US" dirty="0"/>
              <a:t>So…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C459122-853E-4B72-8D28-57E279D05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2964089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Gene transfection can give us insight into amygdala circuitry &amp; PTSD…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But…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What about narcolepsy?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B887C2A-B153-4B8E-B6F3-2678802D1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974" y="2506532"/>
            <a:ext cx="5943826" cy="424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29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A44D3C54-B146-4595-93FA-6BB2AFC47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553827"/>
          </a:xfrm>
          <a:solidFill>
            <a:schemeClr val="bg1">
              <a:alpha val="7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Orexin gene transfer into the amygdala suppresses both spontaneous and emotion-induced cataplexy in orexin-knockout mice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="" xmlns:a16="http://schemas.microsoft.com/office/drawing/2014/main" id="{87AE098F-0971-4167-BCEC-DDC378750F1A}"/>
              </a:ext>
            </a:extLst>
          </p:cNvPr>
          <p:cNvSpPr txBox="1">
            <a:spLocks/>
          </p:cNvSpPr>
          <p:nvPr/>
        </p:nvSpPr>
        <p:spPr>
          <a:xfrm>
            <a:off x="4568375" y="2119131"/>
            <a:ext cx="2624831" cy="46393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Liu et al.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771" y="2681542"/>
            <a:ext cx="5711282" cy="403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0476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9780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algn="ctr"/>
            <a:r>
              <a:rPr lang="en-US" dirty="0"/>
              <a:t>Narcolepsy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8201" y="1690688"/>
            <a:ext cx="10425056" cy="206210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Excessive Daytime Sleepiness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Extreme – Falling Asleep after Periods of Extreme Emotion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/>
              <a:t>Marked by loss of muscle tone – Cataplexy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/>
              <a:t>Linked to a reduction in Orexin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3A9AD35-1E1E-48D9-91B8-623DF69A5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45767"/>
            <a:ext cx="4152452" cy="25122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1ED6F12-70A9-4386-9760-99709C584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939" y="3841627"/>
            <a:ext cx="7706061" cy="301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47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76400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algn="ctr"/>
            <a:r>
              <a:rPr lang="en-US" dirty="0"/>
              <a:t>The Orexin System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="" xmlns:a16="http://schemas.microsoft.com/office/drawing/2014/main" id="{7B7F5F7F-5438-446E-AE11-B63346B22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524000"/>
            <a:ext cx="9504381" cy="2286000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r>
              <a:rPr lang="en-US" dirty="0"/>
              <a:t>Peptide </a:t>
            </a:r>
            <a:r>
              <a:rPr lang="en-US" dirty="0" err="1"/>
              <a:t>Neurohormone</a:t>
            </a:r>
            <a:endParaRPr lang="en-US" dirty="0"/>
          </a:p>
          <a:p>
            <a:pPr lvl="1"/>
            <a:r>
              <a:rPr lang="en-US" dirty="0"/>
              <a:t>2 Types From Single Precursor Protein</a:t>
            </a:r>
          </a:p>
          <a:p>
            <a:pPr lvl="2"/>
            <a:r>
              <a:rPr lang="en-US" dirty="0" err="1"/>
              <a:t>Orexin</a:t>
            </a:r>
            <a:r>
              <a:rPr lang="en-US" dirty="0"/>
              <a:t> A (</a:t>
            </a:r>
            <a:r>
              <a:rPr lang="en-US" dirty="0" err="1"/>
              <a:t>Hypocretin</a:t>
            </a:r>
            <a:r>
              <a:rPr lang="en-US" dirty="0"/>
              <a:t> 1)    </a:t>
            </a:r>
            <a:r>
              <a:rPr lang="en-US" dirty="0">
                <a:latin typeface="Calibri"/>
                <a:cs typeface="Calibri"/>
              </a:rPr>
              <a:t>→    33 </a:t>
            </a:r>
            <a:r>
              <a:rPr lang="en-US" dirty="0" err="1">
                <a:latin typeface="Calibri"/>
                <a:cs typeface="Calibri"/>
              </a:rPr>
              <a:t>aa</a:t>
            </a:r>
            <a:endParaRPr lang="en-US" dirty="0">
              <a:latin typeface="Calibri"/>
              <a:cs typeface="Calibri"/>
            </a:endParaRPr>
          </a:p>
          <a:p>
            <a:pPr lvl="3"/>
            <a:r>
              <a:rPr lang="en-US" dirty="0">
                <a:latin typeface="Calibri"/>
                <a:cs typeface="Calibri"/>
              </a:rPr>
              <a:t>Binds Orx</a:t>
            </a:r>
            <a:r>
              <a:rPr lang="en-US" baseline="-25000" dirty="0">
                <a:latin typeface="Calibri"/>
                <a:cs typeface="Calibri"/>
              </a:rPr>
              <a:t>1</a:t>
            </a:r>
            <a:r>
              <a:rPr lang="en-US" dirty="0">
                <a:latin typeface="Calibri"/>
                <a:cs typeface="Calibri"/>
              </a:rPr>
              <a:t> &amp; Orx</a:t>
            </a:r>
            <a:r>
              <a:rPr lang="en-US" baseline="-25000" dirty="0">
                <a:latin typeface="Calibri"/>
                <a:cs typeface="Calibri"/>
              </a:rPr>
              <a:t>2</a:t>
            </a:r>
            <a:r>
              <a:rPr lang="en-US" dirty="0">
                <a:latin typeface="Calibri"/>
                <a:cs typeface="Calibri"/>
              </a:rPr>
              <a:t> receptors with approximately equal affinity</a:t>
            </a:r>
          </a:p>
          <a:p>
            <a:pPr lvl="2"/>
            <a:r>
              <a:rPr lang="en-US" dirty="0" err="1">
                <a:latin typeface="+mj-lt"/>
                <a:cs typeface="Calibri"/>
              </a:rPr>
              <a:t>Orexin</a:t>
            </a:r>
            <a:r>
              <a:rPr lang="en-US" dirty="0">
                <a:latin typeface="+mj-lt"/>
                <a:cs typeface="Calibri"/>
              </a:rPr>
              <a:t> B (</a:t>
            </a:r>
            <a:r>
              <a:rPr lang="en-US" dirty="0" err="1">
                <a:latin typeface="+mj-lt"/>
                <a:cs typeface="Calibri"/>
              </a:rPr>
              <a:t>Hypocretin</a:t>
            </a:r>
            <a:r>
              <a:rPr lang="en-US" dirty="0">
                <a:latin typeface="+mj-lt"/>
                <a:cs typeface="Calibri"/>
              </a:rPr>
              <a:t> 2)   </a:t>
            </a:r>
            <a:r>
              <a:rPr lang="en-US" dirty="0">
                <a:latin typeface="Calibri"/>
                <a:cs typeface="Calibri"/>
              </a:rPr>
              <a:t>→    28 </a:t>
            </a:r>
            <a:r>
              <a:rPr lang="en-US" dirty="0" err="1">
                <a:latin typeface="Calibri"/>
                <a:cs typeface="Calibri"/>
              </a:rPr>
              <a:t>aa</a:t>
            </a:r>
            <a:endParaRPr lang="en-US" dirty="0">
              <a:latin typeface="Calibri"/>
              <a:cs typeface="Calibri"/>
            </a:endParaRPr>
          </a:p>
          <a:p>
            <a:pPr lvl="3"/>
            <a:r>
              <a:rPr lang="en-US" dirty="0">
                <a:latin typeface="Calibri"/>
                <a:cs typeface="Calibri"/>
              </a:rPr>
              <a:t>Binds Orx</a:t>
            </a:r>
            <a:r>
              <a:rPr lang="en-US" baseline="-25000" dirty="0">
                <a:latin typeface="Calibri"/>
                <a:cs typeface="Calibri"/>
              </a:rPr>
              <a:t>2</a:t>
            </a:r>
            <a:r>
              <a:rPr lang="en-US" dirty="0">
                <a:latin typeface="Calibri"/>
                <a:cs typeface="Calibri"/>
              </a:rPr>
              <a:t> receptor equally well as Orexin A, but has 500x less affinity for Orx</a:t>
            </a:r>
            <a:r>
              <a:rPr lang="en-US" baseline="-25000" dirty="0">
                <a:latin typeface="Calibri"/>
                <a:cs typeface="Calibri"/>
              </a:rPr>
              <a:t>1</a:t>
            </a:r>
            <a:endParaRPr lang="en-US" baseline="-25000" dirty="0">
              <a:latin typeface="+mj-lt"/>
              <a:cs typeface="Calibri"/>
            </a:endParaRPr>
          </a:p>
        </p:txBody>
      </p:sp>
      <p:pic>
        <p:nvPicPr>
          <p:cNvPr id="5" name="Picture 2" descr="Image result for orexin from precursor">
            <a:extLst>
              <a:ext uri="{FF2B5EF4-FFF2-40B4-BE49-F238E27FC236}">
                <a16:creationId xmlns="" xmlns:a16="http://schemas.microsoft.com/office/drawing/2014/main" id="{6EBE4969-1B02-4F24-95F6-4A77222B3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7257" y="3801686"/>
            <a:ext cx="4267200" cy="2903914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56BA651-87F0-4A00-B622-8C3A3C538809}"/>
              </a:ext>
            </a:extLst>
          </p:cNvPr>
          <p:cNvSpPr txBox="1"/>
          <p:nvPr/>
        </p:nvSpPr>
        <p:spPr>
          <a:xfrm>
            <a:off x="0" y="6645181"/>
            <a:ext cx="967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Holland, P. and P. J. </a:t>
            </a:r>
            <a:r>
              <a:rPr lang="en-US" sz="1000" dirty="0" err="1"/>
              <a:t>Goadsby</a:t>
            </a:r>
            <a:r>
              <a:rPr lang="en-US" sz="1000" dirty="0"/>
              <a:t> (2007). "The hypothalamic </a:t>
            </a:r>
            <a:r>
              <a:rPr lang="en-US" sz="1000" dirty="0" err="1"/>
              <a:t>orexinergic</a:t>
            </a:r>
            <a:r>
              <a:rPr lang="en-US" sz="1000" dirty="0"/>
              <a:t> system: pain and primary headaches." </a:t>
            </a:r>
            <a:r>
              <a:rPr lang="en-US" sz="1000" u="sng" dirty="0"/>
              <a:t>Headache: The Journal of Head and Face Pain </a:t>
            </a:r>
            <a:r>
              <a:rPr lang="en-US" sz="1000" b="1" u="sng" dirty="0"/>
              <a:t>47(6): 951-962.</a:t>
            </a:r>
          </a:p>
          <a:p>
            <a:endParaRPr lang="en-US" sz="1000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4C71A80-0548-46AA-A720-ECDDA16D392C}"/>
              </a:ext>
            </a:extLst>
          </p:cNvPr>
          <p:cNvSpPr/>
          <p:nvPr/>
        </p:nvSpPr>
        <p:spPr>
          <a:xfrm>
            <a:off x="3817257" y="4495800"/>
            <a:ext cx="20574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6BF3D746-BAE9-411F-AAA8-F04A95D7DF3B}"/>
              </a:ext>
            </a:extLst>
          </p:cNvPr>
          <p:cNvSpPr/>
          <p:nvPr/>
        </p:nvSpPr>
        <p:spPr>
          <a:xfrm>
            <a:off x="3893457" y="5105400"/>
            <a:ext cx="4114800" cy="160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8B69C4B-5A40-4DDB-BCED-677D0F58B540}"/>
              </a:ext>
            </a:extLst>
          </p:cNvPr>
          <p:cNvSpPr/>
          <p:nvPr/>
        </p:nvSpPr>
        <p:spPr>
          <a:xfrm>
            <a:off x="5874657" y="4495800"/>
            <a:ext cx="22098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4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70000"/>
            </a:schemeClr>
          </a:solidFill>
        </p:spPr>
        <p:txBody>
          <a:bodyPr/>
          <a:lstStyle/>
          <a:p>
            <a:pPr algn="ctr"/>
            <a:r>
              <a:rPr lang="en-US" dirty="0"/>
              <a:t>Post-Traumatic Stress Disorder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33866" y="6605101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Flores, Á., et al. (2015). "Orexins and fear: implications for the treatment of anxiety disorders." </a:t>
            </a:r>
            <a:r>
              <a:rPr lang="en-US" sz="1000" u="sng" dirty="0"/>
              <a:t>Trends in Neurosciences </a:t>
            </a:r>
            <a:r>
              <a:rPr lang="en-US" sz="1000" b="1" u="sng" dirty="0"/>
              <a:t>38</a:t>
            </a:r>
            <a:r>
              <a:rPr lang="en-US" sz="1000" u="sng" dirty="0"/>
              <a:t>(9): 550-559.</a:t>
            </a:r>
          </a:p>
          <a:p>
            <a:endParaRPr lang="en-US" sz="1000" dirty="0"/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7BD06498-FCD2-42C7-9620-BF58B7D2F951}"/>
              </a:ext>
            </a:extLst>
          </p:cNvPr>
          <p:cNvGrpSpPr/>
          <p:nvPr/>
        </p:nvGrpSpPr>
        <p:grpSpPr>
          <a:xfrm>
            <a:off x="1596068" y="1983852"/>
            <a:ext cx="8871120" cy="4336900"/>
            <a:chOff x="2090922" y="2315777"/>
            <a:chExt cx="7743825" cy="3238500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B3FD5D21-A729-48E9-B647-ECC113622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90922" y="2315777"/>
              <a:ext cx="7743825" cy="32385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B57467DD-2D25-4F02-82B2-1509EB3E51FF}"/>
                </a:ext>
              </a:extLst>
            </p:cNvPr>
            <p:cNvSpPr/>
            <p:nvPr/>
          </p:nvSpPr>
          <p:spPr>
            <a:xfrm>
              <a:off x="2361460" y="4332306"/>
              <a:ext cx="1420427" cy="11008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Oval 7">
            <a:extLst>
              <a:ext uri="{FF2B5EF4-FFF2-40B4-BE49-F238E27FC236}">
                <a16:creationId xmlns="" xmlns:a16="http://schemas.microsoft.com/office/drawing/2014/main" id="{C9ABC99E-4B85-4DC2-917E-8130A0DA95C4}"/>
              </a:ext>
            </a:extLst>
          </p:cNvPr>
          <p:cNvSpPr/>
          <p:nvPr/>
        </p:nvSpPr>
        <p:spPr>
          <a:xfrm>
            <a:off x="5089145" y="4795657"/>
            <a:ext cx="1655277" cy="64600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81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58875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algn="ctr"/>
            <a:r>
              <a:rPr lang="en-US" dirty="0"/>
              <a:t>The Orexin System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="" xmlns:a16="http://schemas.microsoft.com/office/drawing/2014/main" id="{758C77FD-8D28-4EC4-8362-0E198B36AC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0"/>
            <a:ext cx="10196286" cy="914400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r>
              <a:rPr lang="en-US" dirty="0" err="1"/>
              <a:t>Orexin</a:t>
            </a:r>
            <a:r>
              <a:rPr lang="en-US" dirty="0"/>
              <a:t> has far-reaching influences on brain activity/behavior</a:t>
            </a:r>
          </a:p>
        </p:txBody>
      </p:sp>
      <p:pic>
        <p:nvPicPr>
          <p:cNvPr id="7" name="Picture 6" descr="Image result for orexin brain">
            <a:extLst>
              <a:ext uri="{FF2B5EF4-FFF2-40B4-BE49-F238E27FC236}">
                <a16:creationId xmlns="" xmlns:a16="http://schemas.microsoft.com/office/drawing/2014/main" id="{FE2B5834-A36F-41DF-B115-2DD1C2D09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399" y="2438400"/>
            <a:ext cx="5257800" cy="4015049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80C2E50-B0A0-41E6-8967-7E01A0F39CFF}"/>
              </a:ext>
            </a:extLst>
          </p:cNvPr>
          <p:cNvSpPr txBox="1"/>
          <p:nvPr/>
        </p:nvSpPr>
        <p:spPr>
          <a:xfrm>
            <a:off x="-21770" y="6630667"/>
            <a:ext cx="1051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Gotter</a:t>
            </a:r>
            <a:r>
              <a:rPr lang="en-US" sz="1000" dirty="0"/>
              <a:t>, A. L., et al. (2012). "International Union of Basic and Clinical Pharmacology. LXXXVI. </a:t>
            </a:r>
            <a:r>
              <a:rPr lang="en-US" sz="1000" dirty="0" err="1"/>
              <a:t>Orexin</a:t>
            </a:r>
            <a:r>
              <a:rPr lang="en-US" sz="1000" dirty="0"/>
              <a:t> receptor function, nomenclature and pharmacology." </a:t>
            </a:r>
            <a:r>
              <a:rPr lang="en-US" sz="1000" u="sng" dirty="0"/>
              <a:t>Pharmacological reviews </a:t>
            </a:r>
            <a:r>
              <a:rPr lang="en-US" sz="1000" b="1" u="sng" dirty="0"/>
              <a:t>64(3): 389-420.</a:t>
            </a:r>
          </a:p>
          <a:p>
            <a:endParaRPr lang="en-US" sz="10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2B21D05F-F964-44E9-9E03-2F18A1737FF1}"/>
              </a:ext>
            </a:extLst>
          </p:cNvPr>
          <p:cNvCxnSpPr/>
          <p:nvPr/>
        </p:nvCxnSpPr>
        <p:spPr>
          <a:xfrm flipH="1">
            <a:off x="5884433" y="3098202"/>
            <a:ext cx="3625327" cy="1366222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92672F4-BDC5-4DA1-802D-FDA037D13D5C}"/>
              </a:ext>
            </a:extLst>
          </p:cNvPr>
          <p:cNvSpPr txBox="1"/>
          <p:nvPr/>
        </p:nvSpPr>
        <p:spPr>
          <a:xfrm>
            <a:off x="9593261" y="2650822"/>
            <a:ext cx="1721224" cy="95410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LH-DMH/</a:t>
            </a:r>
          </a:p>
          <a:p>
            <a:pPr algn="ctr"/>
            <a:r>
              <a:rPr lang="en-US" sz="2800" dirty="0" err="1"/>
              <a:t>PeF</a:t>
            </a:r>
            <a:endParaRPr lang="en-US" sz="28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00E42A1A-030C-4005-84DD-F44CD6E7CC0F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10453873" y="3604929"/>
            <a:ext cx="0" cy="1068671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AEC40F3-5ED2-4D0D-933E-8D8B5A6CB22E}"/>
              </a:ext>
            </a:extLst>
          </p:cNvPr>
          <p:cNvSpPr txBox="1"/>
          <p:nvPr/>
        </p:nvSpPr>
        <p:spPr>
          <a:xfrm>
            <a:off x="8940806" y="4731751"/>
            <a:ext cx="3207652" cy="95410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Orx</a:t>
            </a:r>
            <a:r>
              <a:rPr lang="en-US" sz="2800" dirty="0"/>
              <a:t> co-localized with</a:t>
            </a:r>
          </a:p>
          <a:p>
            <a:pPr algn="ctr"/>
            <a:r>
              <a:rPr lang="en-US" sz="2800" dirty="0"/>
              <a:t>Glutamate</a:t>
            </a:r>
          </a:p>
        </p:txBody>
      </p:sp>
    </p:spTree>
    <p:extLst>
      <p:ext uri="{BB962C8B-B14F-4D97-AF65-F5344CB8AC3E}">
        <p14:creationId xmlns:p14="http://schemas.microsoft.com/office/powerpoint/2010/main" val="115184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08667"/>
            <a:ext cx="10515600" cy="1158875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algn="ctr"/>
            <a:r>
              <a:rPr lang="en-US" dirty="0"/>
              <a:t>The Orexin System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="" xmlns:a16="http://schemas.microsoft.com/office/drawing/2014/main" id="{906BCC7D-0743-4B0D-B139-3ABDFB61C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057" y="1524000"/>
            <a:ext cx="8229600" cy="1828800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r>
              <a:rPr lang="en-US" dirty="0"/>
              <a:t>Important role in regulating:</a:t>
            </a:r>
          </a:p>
          <a:p>
            <a:pPr lvl="1"/>
            <a:r>
              <a:rPr lang="en-US" dirty="0"/>
              <a:t>Arousal/Wakefulness</a:t>
            </a:r>
          </a:p>
          <a:p>
            <a:pPr lvl="1"/>
            <a:r>
              <a:rPr lang="en-US" dirty="0"/>
              <a:t>Appetite</a:t>
            </a:r>
          </a:p>
          <a:p>
            <a:pPr lvl="1"/>
            <a:r>
              <a:rPr lang="en-US" dirty="0"/>
              <a:t>Anxiety</a:t>
            </a:r>
          </a:p>
        </p:txBody>
      </p:sp>
      <p:pic>
        <p:nvPicPr>
          <p:cNvPr id="10" name="Picture 2" descr="Image result for awake">
            <a:extLst>
              <a:ext uri="{FF2B5EF4-FFF2-40B4-BE49-F238E27FC236}">
                <a16:creationId xmlns="" xmlns:a16="http://schemas.microsoft.com/office/drawing/2014/main" id="{A4D70007-EB54-4832-A18B-C23B23B7E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445" y="3314700"/>
            <a:ext cx="4724400" cy="3543300"/>
          </a:xfrm>
          <a:prstGeom prst="rect">
            <a:avLst/>
          </a:prstGeom>
          <a:noFill/>
        </p:spPr>
      </p:pic>
      <p:pic>
        <p:nvPicPr>
          <p:cNvPr id="11" name="Picture 4" descr="Image result for appetite">
            <a:extLst>
              <a:ext uri="{FF2B5EF4-FFF2-40B4-BE49-F238E27FC236}">
                <a16:creationId xmlns="" xmlns:a16="http://schemas.microsoft.com/office/drawing/2014/main" id="{35D45C60-0DC2-4FF7-9F7B-CA75BEDD4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9775" y="1420132"/>
            <a:ext cx="4039681" cy="2680448"/>
          </a:xfrm>
          <a:prstGeom prst="rect">
            <a:avLst/>
          </a:prstGeom>
          <a:noFill/>
        </p:spPr>
      </p:pic>
      <p:pic>
        <p:nvPicPr>
          <p:cNvPr id="12" name="Picture 6" descr="Image result for anxiety">
            <a:extLst>
              <a:ext uri="{FF2B5EF4-FFF2-40B4-BE49-F238E27FC236}">
                <a16:creationId xmlns="" xmlns:a16="http://schemas.microsoft.com/office/drawing/2014/main" id="{24A31876-6C14-4E11-95A1-D70E35306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10816" y="4340706"/>
            <a:ext cx="3657600" cy="24655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032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08667"/>
            <a:ext cx="10515600" cy="1158875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algn="ctr"/>
            <a:r>
              <a:rPr lang="en-US" dirty="0"/>
              <a:t>The Orexin System and Cataplexy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467F795-3E81-425D-A32B-40108A1AA9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436"/>
          <a:stretch/>
        </p:blipFill>
        <p:spPr>
          <a:xfrm>
            <a:off x="3010386" y="1632986"/>
            <a:ext cx="2551356" cy="51669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A194AA07-6FF7-4317-82AC-5A399F5198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22" r="35093"/>
          <a:stretch/>
        </p:blipFill>
        <p:spPr>
          <a:xfrm>
            <a:off x="6588101" y="1632986"/>
            <a:ext cx="2561741" cy="516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84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6079" y="2242206"/>
            <a:ext cx="5277202" cy="389733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="" xmlns:a16="http://schemas.microsoft.com/office/drawing/2014/main" id="{C77DCB7B-1124-4B86-BE32-DF7B4E507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0" y="254518"/>
            <a:ext cx="8610600" cy="1293028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algn="ctr"/>
            <a:r>
              <a:rPr lang="en-US" dirty="0"/>
              <a:t>Stereotaxic Surgery</a:t>
            </a:r>
          </a:p>
        </p:txBody>
      </p:sp>
      <p:pic>
        <p:nvPicPr>
          <p:cNvPr id="5" name="Picture 4" descr="orx knockout and app mutant baby.jpg">
            <a:extLst>
              <a:ext uri="{FF2B5EF4-FFF2-40B4-BE49-F238E27FC236}">
                <a16:creationId xmlns="" xmlns:a16="http://schemas.microsoft.com/office/drawing/2014/main" id="{F5F62856-AA62-44A0-9198-0654DE03D85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194629"/>
            <a:ext cx="3317108" cy="2663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A67050F-A108-4EAF-AE3C-826B8BC07C0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286000" y="2739571"/>
            <a:ext cx="3810000" cy="1638300"/>
          </a:xfrm>
          <a:prstGeom prst="rect">
            <a:avLst/>
          </a:prstGeom>
        </p:spPr>
      </p:pic>
      <p:pic>
        <p:nvPicPr>
          <p:cNvPr id="7" name="Picture 6" descr="Image result for transparent background tear drop">
            <a:extLst>
              <a:ext uri="{FF2B5EF4-FFF2-40B4-BE49-F238E27FC236}">
                <a16:creationId xmlns="" xmlns:a16="http://schemas.microsoft.com/office/drawing/2014/main" id="{83C068A6-ED53-454F-91AD-9692357E3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91119" y="4118481"/>
            <a:ext cx="169051" cy="238125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351C868-BB61-445F-8D5A-1AD309FF2FF4}"/>
              </a:ext>
            </a:extLst>
          </p:cNvPr>
          <p:cNvSpPr txBox="1"/>
          <p:nvPr/>
        </p:nvSpPr>
        <p:spPr>
          <a:xfrm>
            <a:off x="2575644" y="2495223"/>
            <a:ext cx="3317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Viral Vector</a:t>
            </a:r>
          </a:p>
        </p:txBody>
      </p:sp>
      <p:pic>
        <p:nvPicPr>
          <p:cNvPr id="8" name="Picture 7" descr="Image result for clock transparent background">
            <a:extLst>
              <a:ext uri="{FF2B5EF4-FFF2-40B4-BE49-F238E27FC236}">
                <a16:creationId xmlns="" xmlns:a16="http://schemas.microsoft.com/office/drawing/2014/main" id="{0022ABFB-C533-41BC-8C92-D2648B8F7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83051" y="4027675"/>
            <a:ext cx="1409700" cy="1409700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EFF1100-1699-429F-B9D5-2E49494614A6}"/>
              </a:ext>
            </a:extLst>
          </p:cNvPr>
          <p:cNvSpPr txBox="1"/>
          <p:nvPr/>
        </p:nvSpPr>
        <p:spPr>
          <a:xfrm>
            <a:off x="3168814" y="5441286"/>
            <a:ext cx="4171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29 Days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62F272E-5FCE-45A0-AE20-62061AE87AEA}"/>
              </a:ext>
            </a:extLst>
          </p:cNvPr>
          <p:cNvSpPr txBox="1"/>
          <p:nvPr/>
        </p:nvSpPr>
        <p:spPr>
          <a:xfrm>
            <a:off x="0" y="2999120"/>
            <a:ext cx="12192000" cy="107721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Monitor Cataplexy Behavior and Sleep Patterns with and without Predatory Odor (Stimulates Negative Emotion – Fear) </a:t>
            </a:r>
          </a:p>
        </p:txBody>
      </p:sp>
    </p:spTree>
    <p:extLst>
      <p:ext uri="{BB962C8B-B14F-4D97-AF65-F5344CB8AC3E}">
        <p14:creationId xmlns:p14="http://schemas.microsoft.com/office/powerpoint/2010/main" val="429178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6 -4.07407E-6 L 0.00039 0.1719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858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16E87D7F-FF97-4616-8D6D-B963BBE7C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2629" y="365125"/>
            <a:ext cx="8017691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Transfect Amygdala Neurons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5BF1826-0170-45DB-9C5A-B078DAB85136}"/>
              </a:ext>
            </a:extLst>
          </p:cNvPr>
          <p:cNvSpPr txBox="1"/>
          <p:nvPr/>
        </p:nvSpPr>
        <p:spPr>
          <a:xfrm>
            <a:off x="670560" y="1846944"/>
            <a:ext cx="5222240" cy="52322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rAAV</a:t>
            </a:r>
            <a:r>
              <a:rPr lang="en-US" sz="2800" dirty="0"/>
              <a:t>-</a:t>
            </a:r>
            <a:r>
              <a:rPr lang="en-US" sz="2800" dirty="0">
                <a:solidFill>
                  <a:srgbClr val="7030A0"/>
                </a:solidFill>
              </a:rPr>
              <a:t>CMV</a:t>
            </a:r>
            <a:r>
              <a:rPr lang="el-GR" sz="2800" dirty="0"/>
              <a:t>-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Orexin</a:t>
            </a:r>
            <a:r>
              <a:rPr lang="en-US" sz="2800" dirty="0"/>
              <a:t>-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GFP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74512BD-FB59-4DD0-9F34-72BAE4CAF33F}"/>
              </a:ext>
            </a:extLst>
          </p:cNvPr>
          <p:cNvSpPr txBox="1"/>
          <p:nvPr/>
        </p:nvSpPr>
        <p:spPr>
          <a:xfrm>
            <a:off x="6756400" y="1859668"/>
            <a:ext cx="3423920" cy="52322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rAAV</a:t>
            </a:r>
            <a:r>
              <a:rPr lang="en-US" sz="2800" dirty="0"/>
              <a:t>-</a:t>
            </a:r>
            <a:r>
              <a:rPr lang="en-US" sz="2800" dirty="0">
                <a:solidFill>
                  <a:srgbClr val="7030A0"/>
                </a:solidFill>
              </a:rPr>
              <a:t>CMV</a:t>
            </a:r>
            <a:r>
              <a:rPr lang="en-US" sz="2800" dirty="0"/>
              <a:t>-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GFP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6A0176B-79EF-47F0-8647-ED4796170266}"/>
              </a:ext>
            </a:extLst>
          </p:cNvPr>
          <p:cNvSpPr txBox="1"/>
          <p:nvPr/>
        </p:nvSpPr>
        <p:spPr>
          <a:xfrm>
            <a:off x="0" y="4922570"/>
            <a:ext cx="12192000" cy="181588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Recombinant Adeno-Associated Virus</a:t>
            </a:r>
          </a:p>
          <a:p>
            <a:pPr algn="ctr"/>
            <a:r>
              <a:rPr lang="en-US" sz="2800" dirty="0">
                <a:solidFill>
                  <a:srgbClr val="7030A0"/>
                </a:solidFill>
              </a:rPr>
              <a:t>Cytomegalovirus Promoter</a:t>
            </a:r>
            <a:endParaRPr lang="en-US" sz="2000" dirty="0">
              <a:solidFill>
                <a:srgbClr val="7030A0"/>
              </a:solidFill>
            </a:endParaRPr>
          </a:p>
          <a:p>
            <a:pPr algn="ctr"/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Prepro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-orexin Gene</a:t>
            </a:r>
          </a:p>
          <a:p>
            <a:pPr algn="ctr"/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Green Fluorescent Protein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E2E5628-F71E-4015-95E6-33C5DD262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199" y="2454079"/>
            <a:ext cx="5557520" cy="23975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A7BD037-CB9D-4C4A-9820-B14DE6CE392F}"/>
              </a:ext>
            </a:extLst>
          </p:cNvPr>
          <p:cNvSpPr/>
          <p:nvPr/>
        </p:nvSpPr>
        <p:spPr>
          <a:xfrm>
            <a:off x="0" y="6501183"/>
            <a:ext cx="714169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hlinkClick r:id="rId3"/>
              </a:rPr>
              <a:t>http://signagen.com/Introduction-to-AAV</a:t>
            </a:r>
            <a:endParaRPr lang="en-US" sz="1000" dirty="0"/>
          </a:p>
          <a:p>
            <a:r>
              <a:rPr lang="en-US" sz="1000" dirty="0"/>
              <a:t>Wu, Z., et al. (2006). "Adeno-associated Virus Serotypes: Vector Toolkit for Human Gene Therapy." </a:t>
            </a:r>
            <a:r>
              <a:rPr lang="en-US" sz="1000" u="sng" dirty="0"/>
              <a:t>Molecular Therapy </a:t>
            </a:r>
            <a:r>
              <a:rPr lang="en-US" sz="1000" b="1" u="sng" dirty="0"/>
              <a:t>14</a:t>
            </a:r>
            <a:r>
              <a:rPr lang="en-US" sz="1000" u="sng" dirty="0"/>
              <a:t>(3): 316-327.</a:t>
            </a:r>
          </a:p>
          <a:p>
            <a:endParaRPr lang="en-US" sz="1000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B36AC67-F311-43D5-A605-7CFCB4686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2289282" cy="169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8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57663"/>
          <a:stretch/>
        </p:blipFill>
        <p:spPr>
          <a:xfrm>
            <a:off x="590286" y="1712891"/>
            <a:ext cx="10647038" cy="405684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="" xmlns:a16="http://schemas.microsoft.com/office/drawing/2014/main" id="{B85C7B92-D268-42B6-809F-8CF27D26D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2629" y="365125"/>
            <a:ext cx="8017691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Transfect Amygdala Neurons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F91E9EE-4BC3-45BB-AA6A-0E9DF6EF6E19}"/>
              </a:ext>
            </a:extLst>
          </p:cNvPr>
          <p:cNvSpPr txBox="1"/>
          <p:nvPr/>
        </p:nvSpPr>
        <p:spPr>
          <a:xfrm>
            <a:off x="5311376" y="5209657"/>
            <a:ext cx="120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 </a:t>
            </a:r>
            <a:r>
              <a:rPr lang="el-GR" dirty="0"/>
              <a:t>μ</a:t>
            </a:r>
            <a:r>
              <a:rPr lang="en-US" dirty="0"/>
              <a:t>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905D5F3-CCDB-4B48-BCA8-6C3B3AFF4591}"/>
              </a:ext>
            </a:extLst>
          </p:cNvPr>
          <p:cNvSpPr txBox="1"/>
          <p:nvPr/>
        </p:nvSpPr>
        <p:spPr>
          <a:xfrm>
            <a:off x="10180320" y="5209657"/>
            <a:ext cx="120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100 </a:t>
            </a:r>
            <a:r>
              <a:rPr lang="el-GR" dirty="0">
                <a:solidFill>
                  <a:srgbClr val="FFFF00"/>
                </a:solidFill>
              </a:rPr>
              <a:t>μ</a:t>
            </a:r>
            <a:r>
              <a:rPr lang="en-US" dirty="0">
                <a:solidFill>
                  <a:srgbClr val="FFFF00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9696326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2337" b="-6581"/>
          <a:stretch/>
        </p:blipFill>
        <p:spPr>
          <a:xfrm>
            <a:off x="1190173" y="1837849"/>
            <a:ext cx="9495406" cy="549023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="" xmlns:a16="http://schemas.microsoft.com/office/drawing/2014/main" id="{77F86721-672C-40F4-9097-B235C5A10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2629" y="365125"/>
            <a:ext cx="8017691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Transfect Amygdala Neurons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3C94DA0-8068-4760-A892-46B1698392CC}"/>
              </a:ext>
            </a:extLst>
          </p:cNvPr>
          <p:cNvSpPr txBox="1"/>
          <p:nvPr/>
        </p:nvSpPr>
        <p:spPr>
          <a:xfrm>
            <a:off x="3471819" y="3735860"/>
            <a:ext cx="120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25 </a:t>
            </a:r>
            <a:r>
              <a:rPr lang="el-GR" dirty="0">
                <a:solidFill>
                  <a:schemeClr val="bg1"/>
                </a:solidFill>
              </a:rPr>
              <a:t>μ</a:t>
            </a:r>
            <a:r>
              <a:rPr lang="en-US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7B42630-5FC5-44EB-A5E5-667F7F08496C}"/>
              </a:ext>
            </a:extLst>
          </p:cNvPr>
          <p:cNvSpPr txBox="1"/>
          <p:nvPr/>
        </p:nvSpPr>
        <p:spPr>
          <a:xfrm>
            <a:off x="6668633" y="3737652"/>
            <a:ext cx="120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25 </a:t>
            </a:r>
            <a:r>
              <a:rPr lang="el-GR" dirty="0">
                <a:solidFill>
                  <a:schemeClr val="bg1"/>
                </a:solidFill>
              </a:rPr>
              <a:t>μ</a:t>
            </a:r>
            <a:r>
              <a:rPr lang="en-US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3E5B653-096A-41BB-BBD8-9BF3333D984D}"/>
              </a:ext>
            </a:extLst>
          </p:cNvPr>
          <p:cNvSpPr txBox="1"/>
          <p:nvPr/>
        </p:nvSpPr>
        <p:spPr>
          <a:xfrm>
            <a:off x="9790145" y="3739444"/>
            <a:ext cx="120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25 </a:t>
            </a:r>
            <a:r>
              <a:rPr lang="el-GR" dirty="0">
                <a:solidFill>
                  <a:schemeClr val="bg1"/>
                </a:solidFill>
              </a:rPr>
              <a:t>μ</a:t>
            </a:r>
            <a:r>
              <a:rPr lang="en-US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41D00DE-E9DA-40C8-8D21-3559E9E96F89}"/>
              </a:ext>
            </a:extLst>
          </p:cNvPr>
          <p:cNvSpPr txBox="1"/>
          <p:nvPr/>
        </p:nvSpPr>
        <p:spPr>
          <a:xfrm>
            <a:off x="9974820" y="6258535"/>
            <a:ext cx="120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25 </a:t>
            </a:r>
            <a:r>
              <a:rPr lang="el-GR" dirty="0">
                <a:solidFill>
                  <a:schemeClr val="bg1"/>
                </a:solidFill>
              </a:rPr>
              <a:t>μ</a:t>
            </a:r>
            <a:r>
              <a:rPr lang="en-US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966AF61-2E4C-46D4-A494-7993C6B106E6}"/>
              </a:ext>
            </a:extLst>
          </p:cNvPr>
          <p:cNvSpPr txBox="1"/>
          <p:nvPr/>
        </p:nvSpPr>
        <p:spPr>
          <a:xfrm>
            <a:off x="6792347" y="6260326"/>
            <a:ext cx="120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25 </a:t>
            </a:r>
            <a:r>
              <a:rPr lang="el-GR" dirty="0">
                <a:solidFill>
                  <a:schemeClr val="bg1"/>
                </a:solidFill>
              </a:rPr>
              <a:t>μ</a:t>
            </a:r>
            <a:r>
              <a:rPr lang="en-US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1A06132-47E0-4970-8344-DD3CF6F5037F}"/>
              </a:ext>
            </a:extLst>
          </p:cNvPr>
          <p:cNvSpPr txBox="1"/>
          <p:nvPr/>
        </p:nvSpPr>
        <p:spPr>
          <a:xfrm>
            <a:off x="3588369" y="6272876"/>
            <a:ext cx="120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25 </a:t>
            </a:r>
            <a:r>
              <a:rPr lang="el-GR" dirty="0">
                <a:solidFill>
                  <a:schemeClr val="bg1"/>
                </a:solidFill>
              </a:rPr>
              <a:t>μ</a:t>
            </a:r>
            <a:r>
              <a:rPr lang="en-US" dirty="0">
                <a:solidFill>
                  <a:schemeClr val="bg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8476766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51075" b="55666"/>
          <a:stretch/>
        </p:blipFill>
        <p:spPr>
          <a:xfrm>
            <a:off x="100795" y="1841379"/>
            <a:ext cx="4000746" cy="45333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1943" t="22" b="55392"/>
          <a:stretch/>
        </p:blipFill>
        <p:spPr>
          <a:xfrm>
            <a:off x="4237142" y="1841379"/>
            <a:ext cx="3929731" cy="45591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2E503BF-CABE-42D6-A322-107ED33683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384" r="53479" b="6273"/>
          <a:stretch/>
        </p:blipFill>
        <p:spPr>
          <a:xfrm>
            <a:off x="8287098" y="1738350"/>
            <a:ext cx="3804107" cy="463639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D5D1720B-6117-4426-89E8-EB69D8DFC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41" y="365125"/>
            <a:ext cx="9929308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Orexin Gene Transfer and Cataplexy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D32DEB7-779A-4C49-A56E-D070952DC9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14" t="48763" r="-315" b="3376"/>
          <a:stretch/>
        </p:blipFill>
        <p:spPr>
          <a:xfrm>
            <a:off x="4247897" y="1764701"/>
            <a:ext cx="4007003" cy="48939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B7F9CF1-9AD8-47A1-9A21-45A1C78B29D2}"/>
              </a:ext>
            </a:extLst>
          </p:cNvPr>
          <p:cNvSpPr txBox="1"/>
          <p:nvPr/>
        </p:nvSpPr>
        <p:spPr>
          <a:xfrm>
            <a:off x="0" y="3450161"/>
            <a:ext cx="12192000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Orexin Gene Transfer into the Amygdala Reduced Cataplexy</a:t>
            </a:r>
          </a:p>
        </p:txBody>
      </p:sp>
    </p:spTree>
    <p:extLst>
      <p:ext uri="{BB962C8B-B14F-4D97-AF65-F5344CB8AC3E}">
        <p14:creationId xmlns:p14="http://schemas.microsoft.com/office/powerpoint/2010/main" val="331908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DBF3E84-5508-4D7D-B07C-D40BB251F7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0" t="17994" r="67234" b="15728"/>
          <a:stretch/>
        </p:blipFill>
        <p:spPr>
          <a:xfrm>
            <a:off x="79652" y="2013854"/>
            <a:ext cx="3773010" cy="4545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74C00D9-BA4B-4B5B-B8C3-11877526A2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450" t="17865" r="13324" b="71202"/>
          <a:stretch/>
        </p:blipFill>
        <p:spPr>
          <a:xfrm>
            <a:off x="746693" y="2042882"/>
            <a:ext cx="1856233" cy="74980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DC4FF03B-730E-4426-A385-7F0F568B9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41" y="365125"/>
            <a:ext cx="9929308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Orexin Gene Transfer and Sleep Cycle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DE43F84-72EF-4497-9492-4261485222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00" t="17994" r="29369" b="15728"/>
          <a:stretch/>
        </p:blipFill>
        <p:spPr>
          <a:xfrm>
            <a:off x="3951237" y="2013854"/>
            <a:ext cx="4344140" cy="45453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FD89CA1-79E9-493E-8BDB-AE34026593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526" t="17865" r="13549" b="71069"/>
          <a:stretch/>
        </p:blipFill>
        <p:spPr>
          <a:xfrm>
            <a:off x="4590725" y="2013854"/>
            <a:ext cx="1819657" cy="7589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550FA07-B277-4056-B57F-93D506BFB7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126" t="17865" r="10509" b="15858"/>
          <a:stretch/>
        </p:blipFill>
        <p:spPr>
          <a:xfrm>
            <a:off x="8410360" y="1947508"/>
            <a:ext cx="3701988" cy="45453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BABAAC2-0FEB-434C-B886-39286D3C90CD}"/>
              </a:ext>
            </a:extLst>
          </p:cNvPr>
          <p:cNvSpPr txBox="1"/>
          <p:nvPr/>
        </p:nvSpPr>
        <p:spPr>
          <a:xfrm>
            <a:off x="0" y="3450161"/>
            <a:ext cx="12192000" cy="120032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Orexin Gene Transfer into the Amygdala Promoted Waking and Decreased NREM Sleep with Predatory Odor Present</a:t>
            </a:r>
          </a:p>
        </p:txBody>
      </p:sp>
    </p:spTree>
    <p:extLst>
      <p:ext uri="{BB962C8B-B14F-4D97-AF65-F5344CB8AC3E}">
        <p14:creationId xmlns:p14="http://schemas.microsoft.com/office/powerpoint/2010/main" val="33423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846FBC7-77E7-4804-B22A-FA1C3E4CB4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436"/>
          <a:stretch/>
        </p:blipFill>
        <p:spPr>
          <a:xfrm>
            <a:off x="1225126" y="1353690"/>
            <a:ext cx="2551356" cy="51669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774E7D5-AC25-4E11-8BD2-B470231BB5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22" r="35093"/>
          <a:stretch/>
        </p:blipFill>
        <p:spPr>
          <a:xfrm>
            <a:off x="4802841" y="1353690"/>
            <a:ext cx="2561741" cy="51669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617CE35-488F-40F1-99D4-F2B86898D6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790"/>
          <a:stretch/>
        </p:blipFill>
        <p:spPr>
          <a:xfrm>
            <a:off x="8398318" y="1353690"/>
            <a:ext cx="2607094" cy="516695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1F6D594E-0B4C-451D-9ADC-ED4F7F5F9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70"/>
            <a:ext cx="12192000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Orexin Gene Transfer to Reduce Cataplexy in Orexin KO Mice</a:t>
            </a:r>
          </a:p>
        </p:txBody>
      </p:sp>
    </p:spTree>
    <p:extLst>
      <p:ext uri="{BB962C8B-B14F-4D97-AF65-F5344CB8AC3E}">
        <p14:creationId xmlns:p14="http://schemas.microsoft.com/office/powerpoint/2010/main" val="18052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1">
            <a:extLst>
              <a:ext uri="{FF2B5EF4-FFF2-40B4-BE49-F238E27FC236}">
                <a16:creationId xmlns="" xmlns:a16="http://schemas.microsoft.com/office/drawing/2014/main" id="{E3471F2F-8D24-4DA2-AB6E-552CFCBB4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algn="ctr"/>
            <a:r>
              <a:rPr lang="en-US" dirty="0"/>
              <a:t>Post-Traumatic Stress Disorder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2A45C67-635E-4B6C-91E5-71B8776C0BC4}"/>
              </a:ext>
            </a:extLst>
          </p:cNvPr>
          <p:cNvSpPr/>
          <p:nvPr/>
        </p:nvSpPr>
        <p:spPr>
          <a:xfrm>
            <a:off x="838200" y="1402080"/>
            <a:ext cx="10515600" cy="546608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810599" y="1540116"/>
            <a:ext cx="8817449" cy="4894932"/>
            <a:chOff x="141288" y="1274763"/>
            <a:chExt cx="8817449" cy="4894932"/>
          </a:xfrm>
          <a:noFill/>
        </p:grpSpPr>
        <p:sp>
          <p:nvSpPr>
            <p:cNvPr id="9" name="TextBox 12"/>
            <p:cNvSpPr txBox="1">
              <a:spLocks noChangeArrowheads="1"/>
            </p:cNvSpPr>
            <p:nvPr/>
          </p:nvSpPr>
          <p:spPr bwMode="auto">
            <a:xfrm>
              <a:off x="457217" y="3166767"/>
              <a:ext cx="604870" cy="3381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rgbClr val="FF0000"/>
                  </a:solidFill>
                </a:rPr>
                <a:t>lpITC</a:t>
              </a:r>
            </a:p>
          </p:txBody>
        </p:sp>
        <p:sp>
          <p:nvSpPr>
            <p:cNvPr id="10" name="TextBox 106"/>
            <p:cNvSpPr txBox="1">
              <a:spLocks noChangeArrowheads="1"/>
            </p:cNvSpPr>
            <p:nvPr/>
          </p:nvSpPr>
          <p:spPr bwMode="auto">
            <a:xfrm>
              <a:off x="1946370" y="3019118"/>
              <a:ext cx="720763" cy="3381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rgbClr val="FF0000"/>
                  </a:solidFill>
                </a:rPr>
                <a:t>mpITC</a:t>
              </a: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304800" y="2933700"/>
              <a:ext cx="1249363" cy="2681288"/>
            </a:xfrm>
            <a:prstGeom prst="ellipse">
              <a:avLst/>
            </a:prstGeom>
            <a:grp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" name="Oval 11"/>
            <p:cNvSpPr/>
            <p:nvPr/>
          </p:nvSpPr>
          <p:spPr bwMode="auto">
            <a:xfrm rot="20455346">
              <a:off x="1820863" y="2930525"/>
              <a:ext cx="1249362" cy="2217738"/>
            </a:xfrm>
            <a:prstGeom prst="ellipse">
              <a:avLst/>
            </a:prstGeom>
            <a:grp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grpSp>
          <p:nvGrpSpPr>
            <p:cNvPr id="13" name="Group 6"/>
            <p:cNvGrpSpPr>
              <a:grpSpLocks/>
            </p:cNvGrpSpPr>
            <p:nvPr/>
          </p:nvGrpSpPr>
          <p:grpSpPr bwMode="auto">
            <a:xfrm>
              <a:off x="2673483" y="2368186"/>
              <a:ext cx="2127362" cy="2127434"/>
              <a:chOff x="2816972" y="1066800"/>
              <a:chExt cx="3136284" cy="3135964"/>
            </a:xfrm>
            <a:grpFill/>
          </p:grpSpPr>
          <p:sp>
            <p:nvSpPr>
              <p:cNvPr id="108" name="Oval 107"/>
              <p:cNvSpPr/>
              <p:nvPr/>
            </p:nvSpPr>
            <p:spPr>
              <a:xfrm>
                <a:off x="2819117" y="1067337"/>
                <a:ext cx="3124416" cy="312399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9" name="Oval 5"/>
              <p:cNvSpPr/>
              <p:nvPr/>
            </p:nvSpPr>
            <p:spPr>
              <a:xfrm>
                <a:off x="3825484" y="1275603"/>
                <a:ext cx="2127411" cy="2922746"/>
              </a:xfrm>
              <a:custGeom>
                <a:avLst/>
                <a:gdLst>
                  <a:gd name="connsiteX0" fmla="*/ 0 w 381000"/>
                  <a:gd name="connsiteY0" fmla="*/ 1485900 h 2971800"/>
                  <a:gd name="connsiteX1" fmla="*/ 190500 w 381000"/>
                  <a:gd name="connsiteY1" fmla="*/ 0 h 2971800"/>
                  <a:gd name="connsiteX2" fmla="*/ 381000 w 381000"/>
                  <a:gd name="connsiteY2" fmla="*/ 1485900 h 2971800"/>
                  <a:gd name="connsiteX3" fmla="*/ 190500 w 381000"/>
                  <a:gd name="connsiteY3" fmla="*/ 2971800 h 2971800"/>
                  <a:gd name="connsiteX4" fmla="*/ 0 w 381000"/>
                  <a:gd name="connsiteY4" fmla="*/ 1485900 h 2971800"/>
                  <a:gd name="connsiteX0" fmla="*/ 1049575 w 1430575"/>
                  <a:gd name="connsiteY0" fmla="*/ 1485900 h 2832100"/>
                  <a:gd name="connsiteX1" fmla="*/ 1240075 w 1430575"/>
                  <a:gd name="connsiteY1" fmla="*/ 0 h 2832100"/>
                  <a:gd name="connsiteX2" fmla="*/ 1430575 w 1430575"/>
                  <a:gd name="connsiteY2" fmla="*/ 1485900 h 2832100"/>
                  <a:gd name="connsiteX3" fmla="*/ 8175 w 1430575"/>
                  <a:gd name="connsiteY3" fmla="*/ 2832100 h 2832100"/>
                  <a:gd name="connsiteX4" fmla="*/ 1049575 w 1430575"/>
                  <a:gd name="connsiteY4" fmla="*/ 1485900 h 2832100"/>
                  <a:gd name="connsiteX0" fmla="*/ 1064404 w 2194704"/>
                  <a:gd name="connsiteY0" fmla="*/ 1486802 h 2835536"/>
                  <a:gd name="connsiteX1" fmla="*/ 1254904 w 2194704"/>
                  <a:gd name="connsiteY1" fmla="*/ 902 h 2835536"/>
                  <a:gd name="connsiteX2" fmla="*/ 2194704 w 2194704"/>
                  <a:gd name="connsiteY2" fmla="*/ 1702702 h 2835536"/>
                  <a:gd name="connsiteX3" fmla="*/ 23004 w 2194704"/>
                  <a:gd name="connsiteY3" fmla="*/ 2833002 h 2835536"/>
                  <a:gd name="connsiteX4" fmla="*/ 1064404 w 2194704"/>
                  <a:gd name="connsiteY4" fmla="*/ 1486802 h 2835536"/>
                  <a:gd name="connsiteX0" fmla="*/ 1064404 w 2217190"/>
                  <a:gd name="connsiteY0" fmla="*/ 1486802 h 2835536"/>
                  <a:gd name="connsiteX1" fmla="*/ 1254904 w 2217190"/>
                  <a:gd name="connsiteY1" fmla="*/ 902 h 2835536"/>
                  <a:gd name="connsiteX2" fmla="*/ 2194704 w 2217190"/>
                  <a:gd name="connsiteY2" fmla="*/ 1702702 h 2835536"/>
                  <a:gd name="connsiteX3" fmla="*/ 23004 w 2217190"/>
                  <a:gd name="connsiteY3" fmla="*/ 2833002 h 2835536"/>
                  <a:gd name="connsiteX4" fmla="*/ 1064404 w 2217190"/>
                  <a:gd name="connsiteY4" fmla="*/ 1486802 h 2835536"/>
                  <a:gd name="connsiteX0" fmla="*/ 1064404 w 2217190"/>
                  <a:gd name="connsiteY0" fmla="*/ 1486802 h 2961851"/>
                  <a:gd name="connsiteX1" fmla="*/ 1254904 w 2217190"/>
                  <a:gd name="connsiteY1" fmla="*/ 902 h 2961851"/>
                  <a:gd name="connsiteX2" fmla="*/ 2194704 w 2217190"/>
                  <a:gd name="connsiteY2" fmla="*/ 1702702 h 2961851"/>
                  <a:gd name="connsiteX3" fmla="*/ 23004 w 2217190"/>
                  <a:gd name="connsiteY3" fmla="*/ 2833002 h 2961851"/>
                  <a:gd name="connsiteX4" fmla="*/ 1064404 w 2217190"/>
                  <a:gd name="connsiteY4" fmla="*/ 1486802 h 2961851"/>
                  <a:gd name="connsiteX0" fmla="*/ 1100489 w 2215045"/>
                  <a:gd name="connsiteY0" fmla="*/ 2257028 h 2916473"/>
                  <a:gd name="connsiteX1" fmla="*/ 1252889 w 2215045"/>
                  <a:gd name="connsiteY1" fmla="*/ 9128 h 2916473"/>
                  <a:gd name="connsiteX2" fmla="*/ 2192689 w 2215045"/>
                  <a:gd name="connsiteY2" fmla="*/ 1710928 h 2916473"/>
                  <a:gd name="connsiteX3" fmla="*/ 20989 w 2215045"/>
                  <a:gd name="connsiteY3" fmla="*/ 2841228 h 2916473"/>
                  <a:gd name="connsiteX4" fmla="*/ 1100489 w 2215045"/>
                  <a:gd name="connsiteY4" fmla="*/ 2257028 h 2916473"/>
                  <a:gd name="connsiteX0" fmla="*/ 950609 w 2065165"/>
                  <a:gd name="connsiteY0" fmla="*/ 2257028 h 2916473"/>
                  <a:gd name="connsiteX1" fmla="*/ 1103009 w 2065165"/>
                  <a:gd name="connsiteY1" fmla="*/ 9128 h 2916473"/>
                  <a:gd name="connsiteX2" fmla="*/ 2042809 w 2065165"/>
                  <a:gd name="connsiteY2" fmla="*/ 1710928 h 2916473"/>
                  <a:gd name="connsiteX3" fmla="*/ 23509 w 2065165"/>
                  <a:gd name="connsiteY3" fmla="*/ 2841228 h 2916473"/>
                  <a:gd name="connsiteX4" fmla="*/ 950609 w 2065165"/>
                  <a:gd name="connsiteY4" fmla="*/ 2257028 h 2916473"/>
                  <a:gd name="connsiteX0" fmla="*/ 838636 w 1953192"/>
                  <a:gd name="connsiteY0" fmla="*/ 2257028 h 2908880"/>
                  <a:gd name="connsiteX1" fmla="*/ 991036 w 1953192"/>
                  <a:gd name="connsiteY1" fmla="*/ 9128 h 2908880"/>
                  <a:gd name="connsiteX2" fmla="*/ 1930836 w 1953192"/>
                  <a:gd name="connsiteY2" fmla="*/ 1710928 h 2908880"/>
                  <a:gd name="connsiteX3" fmla="*/ 25836 w 1953192"/>
                  <a:gd name="connsiteY3" fmla="*/ 2828528 h 2908880"/>
                  <a:gd name="connsiteX4" fmla="*/ 838636 w 1953192"/>
                  <a:gd name="connsiteY4" fmla="*/ 2257028 h 2908880"/>
                  <a:gd name="connsiteX0" fmla="*/ 1012988 w 2127544"/>
                  <a:gd name="connsiteY0" fmla="*/ 2257028 h 2924160"/>
                  <a:gd name="connsiteX1" fmla="*/ 1165388 w 2127544"/>
                  <a:gd name="connsiteY1" fmla="*/ 9128 h 2924160"/>
                  <a:gd name="connsiteX2" fmla="*/ 2105188 w 2127544"/>
                  <a:gd name="connsiteY2" fmla="*/ 1710928 h 2924160"/>
                  <a:gd name="connsiteX3" fmla="*/ 22388 w 2127544"/>
                  <a:gd name="connsiteY3" fmla="*/ 2853928 h 2924160"/>
                  <a:gd name="connsiteX4" fmla="*/ 1012988 w 2127544"/>
                  <a:gd name="connsiteY4" fmla="*/ 2257028 h 2924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7544" h="2924160">
                    <a:moveTo>
                      <a:pt x="1012988" y="2257028"/>
                    </a:moveTo>
                    <a:cubicBezTo>
                      <a:pt x="1203488" y="1782895"/>
                      <a:pt x="983355" y="100145"/>
                      <a:pt x="1165388" y="9128"/>
                    </a:cubicBezTo>
                    <a:cubicBezTo>
                      <a:pt x="1347421" y="-81889"/>
                      <a:pt x="2282988" y="509288"/>
                      <a:pt x="2105188" y="1710928"/>
                    </a:cubicBezTo>
                    <a:cubicBezTo>
                      <a:pt x="1546388" y="3484068"/>
                      <a:pt x="204421" y="2762911"/>
                      <a:pt x="22388" y="2853928"/>
                    </a:cubicBezTo>
                    <a:cubicBezTo>
                      <a:pt x="-159645" y="2944945"/>
                      <a:pt x="822488" y="2731161"/>
                      <a:pt x="1012988" y="2257028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10" name="Oval 4"/>
              <p:cNvSpPr/>
              <p:nvPr/>
            </p:nvSpPr>
            <p:spPr>
              <a:xfrm>
                <a:off x="2816776" y="1121159"/>
                <a:ext cx="1453381" cy="3081870"/>
              </a:xfrm>
              <a:custGeom>
                <a:avLst/>
                <a:gdLst>
                  <a:gd name="connsiteX0" fmla="*/ 0 w 1295400"/>
                  <a:gd name="connsiteY0" fmla="*/ 1485900 h 2971800"/>
                  <a:gd name="connsiteX1" fmla="*/ 647700 w 1295400"/>
                  <a:gd name="connsiteY1" fmla="*/ 0 h 2971800"/>
                  <a:gd name="connsiteX2" fmla="*/ 1295400 w 1295400"/>
                  <a:gd name="connsiteY2" fmla="*/ 1485900 h 2971800"/>
                  <a:gd name="connsiteX3" fmla="*/ 647700 w 1295400"/>
                  <a:gd name="connsiteY3" fmla="*/ 2971800 h 2971800"/>
                  <a:gd name="connsiteX4" fmla="*/ 0 w 1295400"/>
                  <a:gd name="connsiteY4" fmla="*/ 1485900 h 2971800"/>
                  <a:gd name="connsiteX0" fmla="*/ 12107 w 1373296"/>
                  <a:gd name="connsiteY0" fmla="*/ 1485900 h 2971800"/>
                  <a:gd name="connsiteX1" fmla="*/ 1167807 w 1373296"/>
                  <a:gd name="connsiteY1" fmla="*/ 0 h 2971800"/>
                  <a:gd name="connsiteX2" fmla="*/ 1307507 w 1373296"/>
                  <a:gd name="connsiteY2" fmla="*/ 1485900 h 2971800"/>
                  <a:gd name="connsiteX3" fmla="*/ 659807 w 1373296"/>
                  <a:gd name="connsiteY3" fmla="*/ 2971800 h 2971800"/>
                  <a:gd name="connsiteX4" fmla="*/ 12107 w 1373296"/>
                  <a:gd name="connsiteY4" fmla="*/ 1485900 h 2971800"/>
                  <a:gd name="connsiteX0" fmla="*/ 12107 w 1676408"/>
                  <a:gd name="connsiteY0" fmla="*/ 1566651 h 3052551"/>
                  <a:gd name="connsiteX1" fmla="*/ 1167807 w 1676408"/>
                  <a:gd name="connsiteY1" fmla="*/ 80751 h 3052551"/>
                  <a:gd name="connsiteX2" fmla="*/ 1307507 w 1676408"/>
                  <a:gd name="connsiteY2" fmla="*/ 1566651 h 3052551"/>
                  <a:gd name="connsiteX3" fmla="*/ 659807 w 1676408"/>
                  <a:gd name="connsiteY3" fmla="*/ 3052551 h 3052551"/>
                  <a:gd name="connsiteX4" fmla="*/ 12107 w 1676408"/>
                  <a:gd name="connsiteY4" fmla="*/ 1566651 h 3052551"/>
                  <a:gd name="connsiteX0" fmla="*/ 5477 w 1669778"/>
                  <a:gd name="connsiteY0" fmla="*/ 1566651 h 3116051"/>
                  <a:gd name="connsiteX1" fmla="*/ 1161177 w 1669778"/>
                  <a:gd name="connsiteY1" fmla="*/ 80751 h 3116051"/>
                  <a:gd name="connsiteX2" fmla="*/ 1300877 w 1669778"/>
                  <a:gd name="connsiteY2" fmla="*/ 1566651 h 3116051"/>
                  <a:gd name="connsiteX3" fmla="*/ 1389777 w 1669778"/>
                  <a:gd name="connsiteY3" fmla="*/ 3116051 h 3116051"/>
                  <a:gd name="connsiteX4" fmla="*/ 5477 w 1669778"/>
                  <a:gd name="connsiteY4" fmla="*/ 1566651 h 3116051"/>
                  <a:gd name="connsiteX0" fmla="*/ 5477 w 1876648"/>
                  <a:gd name="connsiteY0" fmla="*/ 1566651 h 3141399"/>
                  <a:gd name="connsiteX1" fmla="*/ 1161177 w 1876648"/>
                  <a:gd name="connsiteY1" fmla="*/ 80751 h 3141399"/>
                  <a:gd name="connsiteX2" fmla="*/ 1300877 w 1876648"/>
                  <a:gd name="connsiteY2" fmla="*/ 1566651 h 3141399"/>
                  <a:gd name="connsiteX3" fmla="*/ 1389777 w 1876648"/>
                  <a:gd name="connsiteY3" fmla="*/ 3116051 h 3141399"/>
                  <a:gd name="connsiteX4" fmla="*/ 5477 w 1876648"/>
                  <a:gd name="connsiteY4" fmla="*/ 1566651 h 3141399"/>
                  <a:gd name="connsiteX0" fmla="*/ 1039 w 1419639"/>
                  <a:gd name="connsiteY0" fmla="*/ 1486631 h 3037293"/>
                  <a:gd name="connsiteX1" fmla="*/ 1156739 w 1419639"/>
                  <a:gd name="connsiteY1" fmla="*/ 731 h 3037293"/>
                  <a:gd name="connsiteX2" fmla="*/ 1029739 w 1419639"/>
                  <a:gd name="connsiteY2" fmla="*/ 1677131 h 3037293"/>
                  <a:gd name="connsiteX3" fmla="*/ 1385339 w 1419639"/>
                  <a:gd name="connsiteY3" fmla="*/ 3036031 h 3037293"/>
                  <a:gd name="connsiteX4" fmla="*/ 1039 w 1419639"/>
                  <a:gd name="connsiteY4" fmla="*/ 1486631 h 3037293"/>
                  <a:gd name="connsiteX0" fmla="*/ 6694 w 1425294"/>
                  <a:gd name="connsiteY0" fmla="*/ 1487678 h 3038340"/>
                  <a:gd name="connsiteX1" fmla="*/ 1162394 w 1425294"/>
                  <a:gd name="connsiteY1" fmla="*/ 1778 h 3038340"/>
                  <a:gd name="connsiteX2" fmla="*/ 1035394 w 1425294"/>
                  <a:gd name="connsiteY2" fmla="*/ 1678178 h 3038340"/>
                  <a:gd name="connsiteX3" fmla="*/ 1390994 w 1425294"/>
                  <a:gd name="connsiteY3" fmla="*/ 3037078 h 3038340"/>
                  <a:gd name="connsiteX4" fmla="*/ 6694 w 1425294"/>
                  <a:gd name="connsiteY4" fmla="*/ 1487678 h 3038340"/>
                  <a:gd name="connsiteX0" fmla="*/ 99 w 1418699"/>
                  <a:gd name="connsiteY0" fmla="*/ 1488194 h 3038856"/>
                  <a:gd name="connsiteX1" fmla="*/ 1155799 w 1418699"/>
                  <a:gd name="connsiteY1" fmla="*/ 2294 h 3038856"/>
                  <a:gd name="connsiteX2" fmla="*/ 1028799 w 1418699"/>
                  <a:gd name="connsiteY2" fmla="*/ 1678694 h 3038856"/>
                  <a:gd name="connsiteX3" fmla="*/ 1384399 w 1418699"/>
                  <a:gd name="connsiteY3" fmla="*/ 3037594 h 3038856"/>
                  <a:gd name="connsiteX4" fmla="*/ 99 w 1418699"/>
                  <a:gd name="connsiteY4" fmla="*/ 1488194 h 3038856"/>
                  <a:gd name="connsiteX0" fmla="*/ 99 w 1418699"/>
                  <a:gd name="connsiteY0" fmla="*/ 1547229 h 3097891"/>
                  <a:gd name="connsiteX1" fmla="*/ 1155799 w 1418699"/>
                  <a:gd name="connsiteY1" fmla="*/ 61329 h 3097891"/>
                  <a:gd name="connsiteX2" fmla="*/ 1028799 w 1418699"/>
                  <a:gd name="connsiteY2" fmla="*/ 1737729 h 3097891"/>
                  <a:gd name="connsiteX3" fmla="*/ 1384399 w 1418699"/>
                  <a:gd name="connsiteY3" fmla="*/ 3096629 h 3097891"/>
                  <a:gd name="connsiteX4" fmla="*/ 99 w 1418699"/>
                  <a:gd name="connsiteY4" fmla="*/ 1547229 h 3097891"/>
                  <a:gd name="connsiteX0" fmla="*/ 1101 w 1407690"/>
                  <a:gd name="connsiteY0" fmla="*/ 1518517 h 3069179"/>
                  <a:gd name="connsiteX1" fmla="*/ 1156801 w 1407690"/>
                  <a:gd name="connsiteY1" fmla="*/ 32617 h 3069179"/>
                  <a:gd name="connsiteX2" fmla="*/ 1029801 w 1407690"/>
                  <a:gd name="connsiteY2" fmla="*/ 1709017 h 3069179"/>
                  <a:gd name="connsiteX3" fmla="*/ 1372701 w 1407690"/>
                  <a:gd name="connsiteY3" fmla="*/ 3067917 h 3069179"/>
                  <a:gd name="connsiteX4" fmla="*/ 1101 w 1407690"/>
                  <a:gd name="connsiteY4" fmla="*/ 1518517 h 3069179"/>
                  <a:gd name="connsiteX0" fmla="*/ 1101 w 1769024"/>
                  <a:gd name="connsiteY0" fmla="*/ 1518517 h 3100177"/>
                  <a:gd name="connsiteX1" fmla="*/ 1156801 w 1769024"/>
                  <a:gd name="connsiteY1" fmla="*/ 32617 h 3100177"/>
                  <a:gd name="connsiteX2" fmla="*/ 1029801 w 1769024"/>
                  <a:gd name="connsiteY2" fmla="*/ 1709017 h 3100177"/>
                  <a:gd name="connsiteX3" fmla="*/ 1372701 w 1769024"/>
                  <a:gd name="connsiteY3" fmla="*/ 3067917 h 3100177"/>
                  <a:gd name="connsiteX4" fmla="*/ 1101 w 1769024"/>
                  <a:gd name="connsiteY4" fmla="*/ 1518517 h 3100177"/>
                  <a:gd name="connsiteX0" fmla="*/ 13434 w 1781357"/>
                  <a:gd name="connsiteY0" fmla="*/ 1523308 h 3104968"/>
                  <a:gd name="connsiteX1" fmla="*/ 1169134 w 1781357"/>
                  <a:gd name="connsiteY1" fmla="*/ 37408 h 3104968"/>
                  <a:gd name="connsiteX2" fmla="*/ 1042134 w 1781357"/>
                  <a:gd name="connsiteY2" fmla="*/ 1713808 h 3104968"/>
                  <a:gd name="connsiteX3" fmla="*/ 1385034 w 1781357"/>
                  <a:gd name="connsiteY3" fmla="*/ 3072708 h 3104968"/>
                  <a:gd name="connsiteX4" fmla="*/ 13434 w 1781357"/>
                  <a:gd name="connsiteY4" fmla="*/ 1523308 h 3104968"/>
                  <a:gd name="connsiteX0" fmla="*/ 13434 w 1781357"/>
                  <a:gd name="connsiteY0" fmla="*/ 1525210 h 3106870"/>
                  <a:gd name="connsiteX1" fmla="*/ 1169134 w 1781357"/>
                  <a:gd name="connsiteY1" fmla="*/ 39310 h 3106870"/>
                  <a:gd name="connsiteX2" fmla="*/ 1042134 w 1781357"/>
                  <a:gd name="connsiteY2" fmla="*/ 1715710 h 3106870"/>
                  <a:gd name="connsiteX3" fmla="*/ 1385034 w 1781357"/>
                  <a:gd name="connsiteY3" fmla="*/ 3074610 h 3106870"/>
                  <a:gd name="connsiteX4" fmla="*/ 13434 w 1781357"/>
                  <a:gd name="connsiteY4" fmla="*/ 1525210 h 3106870"/>
                  <a:gd name="connsiteX0" fmla="*/ 5828 w 1773751"/>
                  <a:gd name="connsiteY0" fmla="*/ 1522949 h 3104609"/>
                  <a:gd name="connsiteX1" fmla="*/ 1161528 w 1773751"/>
                  <a:gd name="connsiteY1" fmla="*/ 37049 h 3104609"/>
                  <a:gd name="connsiteX2" fmla="*/ 1034528 w 1773751"/>
                  <a:gd name="connsiteY2" fmla="*/ 1713449 h 3104609"/>
                  <a:gd name="connsiteX3" fmla="*/ 1377428 w 1773751"/>
                  <a:gd name="connsiteY3" fmla="*/ 3072349 h 3104609"/>
                  <a:gd name="connsiteX4" fmla="*/ 5828 w 1773751"/>
                  <a:gd name="connsiteY4" fmla="*/ 1522949 h 3104609"/>
                  <a:gd name="connsiteX0" fmla="*/ 3054 w 1770977"/>
                  <a:gd name="connsiteY0" fmla="*/ 1521907 h 3103567"/>
                  <a:gd name="connsiteX1" fmla="*/ 1158754 w 1770977"/>
                  <a:gd name="connsiteY1" fmla="*/ 36007 h 3103567"/>
                  <a:gd name="connsiteX2" fmla="*/ 1031754 w 1770977"/>
                  <a:gd name="connsiteY2" fmla="*/ 1712407 h 3103567"/>
                  <a:gd name="connsiteX3" fmla="*/ 1374654 w 1770977"/>
                  <a:gd name="connsiteY3" fmla="*/ 3071307 h 3103567"/>
                  <a:gd name="connsiteX4" fmla="*/ 3054 w 1770977"/>
                  <a:gd name="connsiteY4" fmla="*/ 1521907 h 3103567"/>
                  <a:gd name="connsiteX0" fmla="*/ 2529 w 1394032"/>
                  <a:gd name="connsiteY0" fmla="*/ 1489306 h 3040354"/>
                  <a:gd name="connsiteX1" fmla="*/ 1158229 w 1394032"/>
                  <a:gd name="connsiteY1" fmla="*/ 3406 h 3040354"/>
                  <a:gd name="connsiteX2" fmla="*/ 853429 w 1394032"/>
                  <a:gd name="connsiteY2" fmla="*/ 1209906 h 3040354"/>
                  <a:gd name="connsiteX3" fmla="*/ 1374129 w 1394032"/>
                  <a:gd name="connsiteY3" fmla="*/ 3038706 h 3040354"/>
                  <a:gd name="connsiteX4" fmla="*/ 2529 w 1394032"/>
                  <a:gd name="connsiteY4" fmla="*/ 1489306 h 3040354"/>
                  <a:gd name="connsiteX0" fmla="*/ 2529 w 1393110"/>
                  <a:gd name="connsiteY0" fmla="*/ 1489306 h 3040354"/>
                  <a:gd name="connsiteX1" fmla="*/ 1158229 w 1393110"/>
                  <a:gd name="connsiteY1" fmla="*/ 3406 h 3040354"/>
                  <a:gd name="connsiteX2" fmla="*/ 853429 w 1393110"/>
                  <a:gd name="connsiteY2" fmla="*/ 1209906 h 3040354"/>
                  <a:gd name="connsiteX3" fmla="*/ 1374129 w 1393110"/>
                  <a:gd name="connsiteY3" fmla="*/ 3038706 h 3040354"/>
                  <a:gd name="connsiteX4" fmla="*/ 2529 w 1393110"/>
                  <a:gd name="connsiteY4" fmla="*/ 1489306 h 3040354"/>
                  <a:gd name="connsiteX0" fmla="*/ 2529 w 1393110"/>
                  <a:gd name="connsiteY0" fmla="*/ 1488854 h 3039902"/>
                  <a:gd name="connsiteX1" fmla="*/ 1158229 w 1393110"/>
                  <a:gd name="connsiteY1" fmla="*/ 2954 h 3039902"/>
                  <a:gd name="connsiteX2" fmla="*/ 853429 w 1393110"/>
                  <a:gd name="connsiteY2" fmla="*/ 1209454 h 3039902"/>
                  <a:gd name="connsiteX3" fmla="*/ 1374129 w 1393110"/>
                  <a:gd name="connsiteY3" fmla="*/ 3038254 h 3039902"/>
                  <a:gd name="connsiteX4" fmla="*/ 2529 w 1393110"/>
                  <a:gd name="connsiteY4" fmla="*/ 1488854 h 3039902"/>
                  <a:gd name="connsiteX0" fmla="*/ 3741 w 1394322"/>
                  <a:gd name="connsiteY0" fmla="*/ 1500078 h 3051126"/>
                  <a:gd name="connsiteX1" fmla="*/ 1159441 w 1394322"/>
                  <a:gd name="connsiteY1" fmla="*/ 14178 h 3051126"/>
                  <a:gd name="connsiteX2" fmla="*/ 854641 w 1394322"/>
                  <a:gd name="connsiteY2" fmla="*/ 1220678 h 3051126"/>
                  <a:gd name="connsiteX3" fmla="*/ 1375341 w 1394322"/>
                  <a:gd name="connsiteY3" fmla="*/ 3049478 h 3051126"/>
                  <a:gd name="connsiteX4" fmla="*/ 3741 w 1394322"/>
                  <a:gd name="connsiteY4" fmla="*/ 1500078 h 3051126"/>
                  <a:gd name="connsiteX0" fmla="*/ 2427 w 1393008"/>
                  <a:gd name="connsiteY0" fmla="*/ 1508036 h 3060253"/>
                  <a:gd name="connsiteX1" fmla="*/ 1158127 w 1393008"/>
                  <a:gd name="connsiteY1" fmla="*/ 22136 h 3060253"/>
                  <a:gd name="connsiteX2" fmla="*/ 853327 w 1393008"/>
                  <a:gd name="connsiteY2" fmla="*/ 1228636 h 3060253"/>
                  <a:gd name="connsiteX3" fmla="*/ 1374027 w 1393008"/>
                  <a:gd name="connsiteY3" fmla="*/ 3057436 h 3060253"/>
                  <a:gd name="connsiteX4" fmla="*/ 2427 w 1393008"/>
                  <a:gd name="connsiteY4" fmla="*/ 1508036 h 3060253"/>
                  <a:gd name="connsiteX0" fmla="*/ 2427 w 1452699"/>
                  <a:gd name="connsiteY0" fmla="*/ 1508036 h 3081901"/>
                  <a:gd name="connsiteX1" fmla="*/ 1158127 w 1452699"/>
                  <a:gd name="connsiteY1" fmla="*/ 22136 h 3081901"/>
                  <a:gd name="connsiteX2" fmla="*/ 853327 w 1452699"/>
                  <a:gd name="connsiteY2" fmla="*/ 1228636 h 3081901"/>
                  <a:gd name="connsiteX3" fmla="*/ 1374027 w 1452699"/>
                  <a:gd name="connsiteY3" fmla="*/ 3057436 h 3081901"/>
                  <a:gd name="connsiteX4" fmla="*/ 2427 w 1452699"/>
                  <a:gd name="connsiteY4" fmla="*/ 1508036 h 3081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2699" h="3081901">
                    <a:moveTo>
                      <a:pt x="2427" y="1508036"/>
                    </a:moveTo>
                    <a:cubicBezTo>
                      <a:pt x="-46256" y="443353"/>
                      <a:pt x="648010" y="-121797"/>
                      <a:pt x="1158127" y="22136"/>
                    </a:cubicBezTo>
                    <a:cubicBezTo>
                      <a:pt x="1668244" y="166069"/>
                      <a:pt x="726327" y="484196"/>
                      <a:pt x="853327" y="1228636"/>
                    </a:cubicBezTo>
                    <a:cubicBezTo>
                      <a:pt x="815227" y="2354076"/>
                      <a:pt x="1719044" y="2896569"/>
                      <a:pt x="1374027" y="3057436"/>
                    </a:cubicBezTo>
                    <a:cubicBezTo>
                      <a:pt x="1029010" y="3218303"/>
                      <a:pt x="51110" y="2572719"/>
                      <a:pt x="2427" y="1508036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14" name="Isosceles Triangle 7"/>
            <p:cNvSpPr/>
            <p:nvPr/>
          </p:nvSpPr>
          <p:spPr bwMode="auto">
            <a:xfrm rot="10800000">
              <a:off x="5562600" y="2362200"/>
              <a:ext cx="1727200" cy="1744662"/>
            </a:xfrm>
            <a:custGeom>
              <a:avLst/>
              <a:gdLst>
                <a:gd name="connsiteX0" fmla="*/ 0 w 2651760"/>
                <a:gd name="connsiteY0" fmla="*/ 2286000 h 2286000"/>
                <a:gd name="connsiteX1" fmla="*/ 1325880 w 2651760"/>
                <a:gd name="connsiteY1" fmla="*/ 0 h 2286000"/>
                <a:gd name="connsiteX2" fmla="*/ 2651760 w 2651760"/>
                <a:gd name="connsiteY2" fmla="*/ 2286000 h 2286000"/>
                <a:gd name="connsiteX3" fmla="*/ 0 w 2651760"/>
                <a:gd name="connsiteY3" fmla="*/ 2286000 h 2286000"/>
                <a:gd name="connsiteX0" fmla="*/ 0 w 2651760"/>
                <a:gd name="connsiteY0" fmla="*/ 2286000 h 2652888"/>
                <a:gd name="connsiteX1" fmla="*/ 1325880 w 2651760"/>
                <a:gd name="connsiteY1" fmla="*/ 0 h 2652888"/>
                <a:gd name="connsiteX2" fmla="*/ 2651760 w 2651760"/>
                <a:gd name="connsiteY2" fmla="*/ 2286000 h 2652888"/>
                <a:gd name="connsiteX3" fmla="*/ 0 w 2651760"/>
                <a:gd name="connsiteY3" fmla="*/ 2286000 h 2652888"/>
                <a:gd name="connsiteX0" fmla="*/ 0 w 2680094"/>
                <a:gd name="connsiteY0" fmla="*/ 2286000 h 2652888"/>
                <a:gd name="connsiteX1" fmla="*/ 1325880 w 2680094"/>
                <a:gd name="connsiteY1" fmla="*/ 0 h 2652888"/>
                <a:gd name="connsiteX2" fmla="*/ 2651760 w 2680094"/>
                <a:gd name="connsiteY2" fmla="*/ 2286000 h 2652888"/>
                <a:gd name="connsiteX3" fmla="*/ 0 w 2680094"/>
                <a:gd name="connsiteY3" fmla="*/ 2286000 h 2652888"/>
                <a:gd name="connsiteX0" fmla="*/ 0 w 2680094"/>
                <a:gd name="connsiteY0" fmla="*/ 2286000 h 2831572"/>
                <a:gd name="connsiteX1" fmla="*/ 1325880 w 2680094"/>
                <a:gd name="connsiteY1" fmla="*/ 0 h 2831572"/>
                <a:gd name="connsiteX2" fmla="*/ 2651760 w 2680094"/>
                <a:gd name="connsiteY2" fmla="*/ 2286000 h 2831572"/>
                <a:gd name="connsiteX3" fmla="*/ 0 w 2680094"/>
                <a:gd name="connsiteY3" fmla="*/ 2286000 h 2831572"/>
                <a:gd name="connsiteX0" fmla="*/ 50029 w 2730123"/>
                <a:gd name="connsiteY0" fmla="*/ 2286000 h 2831572"/>
                <a:gd name="connsiteX1" fmla="*/ 1375909 w 2730123"/>
                <a:gd name="connsiteY1" fmla="*/ 0 h 2831572"/>
                <a:gd name="connsiteX2" fmla="*/ 2701789 w 2730123"/>
                <a:gd name="connsiteY2" fmla="*/ 2286000 h 2831572"/>
                <a:gd name="connsiteX3" fmla="*/ 50029 w 2730123"/>
                <a:gd name="connsiteY3" fmla="*/ 2286000 h 2831572"/>
                <a:gd name="connsiteX0" fmla="*/ 50029 w 2726744"/>
                <a:gd name="connsiteY0" fmla="*/ 2286000 h 2831572"/>
                <a:gd name="connsiteX1" fmla="*/ 1375909 w 2726744"/>
                <a:gd name="connsiteY1" fmla="*/ 0 h 2831572"/>
                <a:gd name="connsiteX2" fmla="*/ 2701789 w 2726744"/>
                <a:gd name="connsiteY2" fmla="*/ 2286000 h 2831572"/>
                <a:gd name="connsiteX3" fmla="*/ 50029 w 2726744"/>
                <a:gd name="connsiteY3" fmla="*/ 2286000 h 2831572"/>
                <a:gd name="connsiteX0" fmla="*/ 44016 w 2720731"/>
                <a:gd name="connsiteY0" fmla="*/ 2286000 h 2831572"/>
                <a:gd name="connsiteX1" fmla="*/ 1369896 w 2720731"/>
                <a:gd name="connsiteY1" fmla="*/ 0 h 2831572"/>
                <a:gd name="connsiteX2" fmla="*/ 2695776 w 2720731"/>
                <a:gd name="connsiteY2" fmla="*/ 2286000 h 2831572"/>
                <a:gd name="connsiteX3" fmla="*/ 44016 w 2720731"/>
                <a:gd name="connsiteY3" fmla="*/ 2286000 h 2831572"/>
                <a:gd name="connsiteX0" fmla="*/ 45075 w 2721148"/>
                <a:gd name="connsiteY0" fmla="*/ 2489200 h 3034772"/>
                <a:gd name="connsiteX1" fmla="*/ 1332855 w 2721148"/>
                <a:gd name="connsiteY1" fmla="*/ 0 h 3034772"/>
                <a:gd name="connsiteX2" fmla="*/ 2696835 w 2721148"/>
                <a:gd name="connsiteY2" fmla="*/ 2489200 h 3034772"/>
                <a:gd name="connsiteX3" fmla="*/ 45075 w 2721148"/>
                <a:gd name="connsiteY3" fmla="*/ 2489200 h 3034772"/>
                <a:gd name="connsiteX0" fmla="*/ 44716 w 2733489"/>
                <a:gd name="connsiteY0" fmla="*/ 2527300 h 3052213"/>
                <a:gd name="connsiteX1" fmla="*/ 1345196 w 2733489"/>
                <a:gd name="connsiteY1" fmla="*/ 0 h 3052213"/>
                <a:gd name="connsiteX2" fmla="*/ 2709176 w 2733489"/>
                <a:gd name="connsiteY2" fmla="*/ 2489200 h 3052213"/>
                <a:gd name="connsiteX3" fmla="*/ 44716 w 2733489"/>
                <a:gd name="connsiteY3" fmla="*/ 2527300 h 3052213"/>
                <a:gd name="connsiteX0" fmla="*/ 49004 w 2598077"/>
                <a:gd name="connsiteY0" fmla="*/ 2540000 h 3058190"/>
                <a:gd name="connsiteX1" fmla="*/ 1209784 w 2598077"/>
                <a:gd name="connsiteY1" fmla="*/ 0 h 3058190"/>
                <a:gd name="connsiteX2" fmla="*/ 2573764 w 2598077"/>
                <a:gd name="connsiteY2" fmla="*/ 2489200 h 3058190"/>
                <a:gd name="connsiteX3" fmla="*/ 49004 w 2598077"/>
                <a:gd name="connsiteY3" fmla="*/ 2540000 h 3058190"/>
                <a:gd name="connsiteX0" fmla="*/ 49004 w 2598077"/>
                <a:gd name="connsiteY0" fmla="*/ 2540000 h 3062793"/>
                <a:gd name="connsiteX1" fmla="*/ 1209784 w 2598077"/>
                <a:gd name="connsiteY1" fmla="*/ 0 h 3062793"/>
                <a:gd name="connsiteX2" fmla="*/ 2573764 w 2598077"/>
                <a:gd name="connsiteY2" fmla="*/ 2489200 h 3062793"/>
                <a:gd name="connsiteX3" fmla="*/ 49004 w 2598077"/>
                <a:gd name="connsiteY3" fmla="*/ 2540000 h 3062793"/>
                <a:gd name="connsiteX0" fmla="*/ 49004 w 2598077"/>
                <a:gd name="connsiteY0" fmla="*/ 2540000 h 3067704"/>
                <a:gd name="connsiteX1" fmla="*/ 1209784 w 2598077"/>
                <a:gd name="connsiteY1" fmla="*/ 0 h 3067704"/>
                <a:gd name="connsiteX2" fmla="*/ 2573764 w 2598077"/>
                <a:gd name="connsiteY2" fmla="*/ 2489200 h 3067704"/>
                <a:gd name="connsiteX3" fmla="*/ 49004 w 2598077"/>
                <a:gd name="connsiteY3" fmla="*/ 2540000 h 3067704"/>
                <a:gd name="connsiteX0" fmla="*/ 49004 w 2605885"/>
                <a:gd name="connsiteY0" fmla="*/ 2540000 h 3067704"/>
                <a:gd name="connsiteX1" fmla="*/ 1209784 w 2605885"/>
                <a:gd name="connsiteY1" fmla="*/ 0 h 3067704"/>
                <a:gd name="connsiteX2" fmla="*/ 2573764 w 2605885"/>
                <a:gd name="connsiteY2" fmla="*/ 2489200 h 3067704"/>
                <a:gd name="connsiteX3" fmla="*/ 49004 w 2605885"/>
                <a:gd name="connsiteY3" fmla="*/ 2540000 h 3067704"/>
                <a:gd name="connsiteX0" fmla="*/ 49004 w 2605885"/>
                <a:gd name="connsiteY0" fmla="*/ 2540000 h 3067704"/>
                <a:gd name="connsiteX1" fmla="*/ 1209784 w 2605885"/>
                <a:gd name="connsiteY1" fmla="*/ 0 h 3067704"/>
                <a:gd name="connsiteX2" fmla="*/ 2573764 w 2605885"/>
                <a:gd name="connsiteY2" fmla="*/ 2489200 h 3067704"/>
                <a:gd name="connsiteX3" fmla="*/ 49004 w 2605885"/>
                <a:gd name="connsiteY3" fmla="*/ 2540000 h 3067704"/>
                <a:gd name="connsiteX0" fmla="*/ 49004 w 2603197"/>
                <a:gd name="connsiteY0" fmla="*/ 2540000 h 3067704"/>
                <a:gd name="connsiteX1" fmla="*/ 1209784 w 2603197"/>
                <a:gd name="connsiteY1" fmla="*/ 0 h 3067704"/>
                <a:gd name="connsiteX2" fmla="*/ 2573764 w 2603197"/>
                <a:gd name="connsiteY2" fmla="*/ 2489200 h 3067704"/>
                <a:gd name="connsiteX3" fmla="*/ 49004 w 2603197"/>
                <a:gd name="connsiteY3" fmla="*/ 2540000 h 3067704"/>
                <a:gd name="connsiteX0" fmla="*/ 49004 w 2605500"/>
                <a:gd name="connsiteY0" fmla="*/ 2549994 h 3077698"/>
                <a:gd name="connsiteX1" fmla="*/ 1209784 w 2605500"/>
                <a:gd name="connsiteY1" fmla="*/ 9994 h 3077698"/>
                <a:gd name="connsiteX2" fmla="*/ 2573764 w 2605500"/>
                <a:gd name="connsiteY2" fmla="*/ 2499194 h 3077698"/>
                <a:gd name="connsiteX3" fmla="*/ 49004 w 2605500"/>
                <a:gd name="connsiteY3" fmla="*/ 2549994 h 3077698"/>
                <a:gd name="connsiteX0" fmla="*/ 49836 w 2606332"/>
                <a:gd name="connsiteY0" fmla="*/ 2554053 h 3081757"/>
                <a:gd name="connsiteX1" fmla="*/ 1210616 w 2606332"/>
                <a:gd name="connsiteY1" fmla="*/ 14053 h 3081757"/>
                <a:gd name="connsiteX2" fmla="*/ 2574596 w 2606332"/>
                <a:gd name="connsiteY2" fmla="*/ 2503253 h 3081757"/>
                <a:gd name="connsiteX3" fmla="*/ 49836 w 2606332"/>
                <a:gd name="connsiteY3" fmla="*/ 2554053 h 308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6332" h="3081757">
                  <a:moveTo>
                    <a:pt x="49836" y="2554053"/>
                  </a:moveTo>
                  <a:cubicBezTo>
                    <a:pt x="-257504" y="2134953"/>
                    <a:pt x="946456" y="-201847"/>
                    <a:pt x="1210616" y="14053"/>
                  </a:cubicBezTo>
                  <a:cubicBezTo>
                    <a:pt x="1589076" y="-163747"/>
                    <a:pt x="2818436" y="2084153"/>
                    <a:pt x="2574596" y="2503253"/>
                  </a:cubicBezTo>
                  <a:cubicBezTo>
                    <a:pt x="2262176" y="3341453"/>
                    <a:pt x="298756" y="3189053"/>
                    <a:pt x="49836" y="2554053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15" name="Group 15"/>
            <p:cNvGrpSpPr>
              <a:grpSpLocks/>
            </p:cNvGrpSpPr>
            <p:nvPr/>
          </p:nvGrpSpPr>
          <p:grpSpPr bwMode="auto">
            <a:xfrm>
              <a:off x="1066849" y="2882581"/>
              <a:ext cx="1813020" cy="2732324"/>
              <a:chOff x="990600" y="3200399"/>
              <a:chExt cx="2006599" cy="3024153"/>
            </a:xfrm>
            <a:grpFill/>
          </p:grpSpPr>
          <p:sp>
            <p:nvSpPr>
              <p:cNvPr id="106" name="Rounded Rectangle 9"/>
              <p:cNvSpPr/>
              <p:nvPr/>
            </p:nvSpPr>
            <p:spPr>
              <a:xfrm>
                <a:off x="990600" y="3200399"/>
                <a:ext cx="2006599" cy="3024153"/>
              </a:xfrm>
              <a:custGeom>
                <a:avLst/>
                <a:gdLst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1650993 w 1981200"/>
                  <a:gd name="connsiteY2" fmla="*/ 0 h 2986053"/>
                  <a:gd name="connsiteX3" fmla="*/ 1981200 w 1981200"/>
                  <a:gd name="connsiteY3" fmla="*/ 330207 h 2986053"/>
                  <a:gd name="connsiteX4" fmla="*/ 1981200 w 1981200"/>
                  <a:gd name="connsiteY4" fmla="*/ 2655846 h 2986053"/>
                  <a:gd name="connsiteX5" fmla="*/ 1650993 w 1981200"/>
                  <a:gd name="connsiteY5" fmla="*/ 2986053 h 2986053"/>
                  <a:gd name="connsiteX6" fmla="*/ 330207 w 1981200"/>
                  <a:gd name="connsiteY6" fmla="*/ 2986053 h 2986053"/>
                  <a:gd name="connsiteX7" fmla="*/ 0 w 1981200"/>
                  <a:gd name="connsiteY7" fmla="*/ 2655846 h 2986053"/>
                  <a:gd name="connsiteX8" fmla="*/ 0 w 1981200"/>
                  <a:gd name="connsiteY8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1981200 w 1981200"/>
                  <a:gd name="connsiteY2" fmla="*/ 330207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1981200 w 1981200"/>
                  <a:gd name="connsiteY2" fmla="*/ 2655846 h 2986053"/>
                  <a:gd name="connsiteX3" fmla="*/ 1650993 w 1981200"/>
                  <a:gd name="connsiteY3" fmla="*/ 2986053 h 2986053"/>
                  <a:gd name="connsiteX4" fmla="*/ 330207 w 1981200"/>
                  <a:gd name="connsiteY4" fmla="*/ 2986053 h 2986053"/>
                  <a:gd name="connsiteX5" fmla="*/ 0 w 1981200"/>
                  <a:gd name="connsiteY5" fmla="*/ 2655846 h 2986053"/>
                  <a:gd name="connsiteX6" fmla="*/ 0 w 1981200"/>
                  <a:gd name="connsiteY6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952500 w 1981200"/>
                  <a:gd name="connsiteY2" fmla="*/ 2033553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952500 w 1981200"/>
                  <a:gd name="connsiteY2" fmla="*/ 2033553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952500 w 1981200"/>
                  <a:gd name="connsiteY2" fmla="*/ 2033553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952500 w 1981200"/>
                  <a:gd name="connsiteY2" fmla="*/ 2033553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2006600"/>
                  <a:gd name="connsiteY0" fmla="*/ 533407 h 2986053"/>
                  <a:gd name="connsiteX1" fmla="*/ 355607 w 2006600"/>
                  <a:gd name="connsiteY1" fmla="*/ 0 h 2986053"/>
                  <a:gd name="connsiteX2" fmla="*/ 977900 w 2006600"/>
                  <a:gd name="connsiteY2" fmla="*/ 2033553 h 2986053"/>
                  <a:gd name="connsiteX3" fmla="*/ 2006600 w 2006600"/>
                  <a:gd name="connsiteY3" fmla="*/ 2655846 h 2986053"/>
                  <a:gd name="connsiteX4" fmla="*/ 1676393 w 2006600"/>
                  <a:gd name="connsiteY4" fmla="*/ 2986053 h 2986053"/>
                  <a:gd name="connsiteX5" fmla="*/ 355607 w 2006600"/>
                  <a:gd name="connsiteY5" fmla="*/ 2986053 h 2986053"/>
                  <a:gd name="connsiteX6" fmla="*/ 25400 w 2006600"/>
                  <a:gd name="connsiteY6" fmla="*/ 2655846 h 2986053"/>
                  <a:gd name="connsiteX7" fmla="*/ 0 w 2006600"/>
                  <a:gd name="connsiteY7" fmla="*/ 533407 h 2986053"/>
                  <a:gd name="connsiteX0" fmla="*/ 0 w 2006600"/>
                  <a:gd name="connsiteY0" fmla="*/ 533407 h 2986053"/>
                  <a:gd name="connsiteX1" fmla="*/ 355607 w 2006600"/>
                  <a:gd name="connsiteY1" fmla="*/ 0 h 2986053"/>
                  <a:gd name="connsiteX2" fmla="*/ 977900 w 2006600"/>
                  <a:gd name="connsiteY2" fmla="*/ 2033553 h 2986053"/>
                  <a:gd name="connsiteX3" fmla="*/ 2006600 w 2006600"/>
                  <a:gd name="connsiteY3" fmla="*/ 2655846 h 2986053"/>
                  <a:gd name="connsiteX4" fmla="*/ 1676393 w 2006600"/>
                  <a:gd name="connsiteY4" fmla="*/ 2986053 h 2986053"/>
                  <a:gd name="connsiteX5" fmla="*/ 355607 w 2006600"/>
                  <a:gd name="connsiteY5" fmla="*/ 2986053 h 2986053"/>
                  <a:gd name="connsiteX6" fmla="*/ 12700 w 2006600"/>
                  <a:gd name="connsiteY6" fmla="*/ 2503446 h 2986053"/>
                  <a:gd name="connsiteX7" fmla="*/ 0 w 2006600"/>
                  <a:gd name="connsiteY7" fmla="*/ 533407 h 29860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1079500 w 2006600"/>
                  <a:gd name="connsiteY2" fmla="*/ 1906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1092200 w 2006600"/>
                  <a:gd name="connsiteY2" fmla="*/ 18303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1079500 w 2006600"/>
                  <a:gd name="connsiteY2" fmla="*/ 17668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1079500 w 2006600"/>
                  <a:gd name="connsiteY2" fmla="*/ 1766853 h 3024153"/>
                  <a:gd name="connsiteX3" fmla="*/ 1409700 w 2006600"/>
                  <a:gd name="connsiteY3" fmla="*/ 2160553 h 3024153"/>
                  <a:gd name="connsiteX4" fmla="*/ 2006600 w 2006600"/>
                  <a:gd name="connsiteY4" fmla="*/ 2655846 h 3024153"/>
                  <a:gd name="connsiteX5" fmla="*/ 1676393 w 2006600"/>
                  <a:gd name="connsiteY5" fmla="*/ 2986053 h 3024153"/>
                  <a:gd name="connsiteX6" fmla="*/ 431807 w 2006600"/>
                  <a:gd name="connsiteY6" fmla="*/ 3024153 h 3024153"/>
                  <a:gd name="connsiteX7" fmla="*/ 12700 w 2006600"/>
                  <a:gd name="connsiteY7" fmla="*/ 2503446 h 3024153"/>
                  <a:gd name="connsiteX8" fmla="*/ 0 w 2006600"/>
                  <a:gd name="connsiteY8" fmla="*/ 533407 h 3024153"/>
                  <a:gd name="connsiteX0" fmla="*/ 0 w 2006600"/>
                  <a:gd name="connsiteY0" fmla="*/ 533407 h 3024153"/>
                  <a:gd name="connsiteX1" fmla="*/ 457207 w 2006600"/>
                  <a:gd name="connsiteY1" fmla="*/ 0 h 3024153"/>
                  <a:gd name="connsiteX2" fmla="*/ 1079500 w 2006600"/>
                  <a:gd name="connsiteY2" fmla="*/ 1766853 h 3024153"/>
                  <a:gd name="connsiteX3" fmla="*/ 1409700 w 2006600"/>
                  <a:gd name="connsiteY3" fmla="*/ 2160553 h 3024153"/>
                  <a:gd name="connsiteX4" fmla="*/ 2006600 w 2006600"/>
                  <a:gd name="connsiteY4" fmla="*/ 2655846 h 3024153"/>
                  <a:gd name="connsiteX5" fmla="*/ 1676393 w 2006600"/>
                  <a:gd name="connsiteY5" fmla="*/ 2986053 h 3024153"/>
                  <a:gd name="connsiteX6" fmla="*/ 431807 w 2006600"/>
                  <a:gd name="connsiteY6" fmla="*/ 3024153 h 3024153"/>
                  <a:gd name="connsiteX7" fmla="*/ 12700 w 2006600"/>
                  <a:gd name="connsiteY7" fmla="*/ 2503446 h 3024153"/>
                  <a:gd name="connsiteX8" fmla="*/ 0 w 2006600"/>
                  <a:gd name="connsiteY8" fmla="*/ 533407 h 3024153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079500 w 2006600"/>
                  <a:gd name="connsiteY2" fmla="*/ 1768076 h 3025376"/>
                  <a:gd name="connsiteX3" fmla="*/ 1409700 w 2006600"/>
                  <a:gd name="connsiteY3" fmla="*/ 21617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079500 w 2006600"/>
                  <a:gd name="connsiteY2" fmla="*/ 1768076 h 3025376"/>
                  <a:gd name="connsiteX3" fmla="*/ 1409700 w 2006600"/>
                  <a:gd name="connsiteY3" fmla="*/ 21617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143000 w 2006600"/>
                  <a:gd name="connsiteY2" fmla="*/ 1818876 h 3025376"/>
                  <a:gd name="connsiteX3" fmla="*/ 1409700 w 2006600"/>
                  <a:gd name="connsiteY3" fmla="*/ 21617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143000 w 2006600"/>
                  <a:gd name="connsiteY2" fmla="*/ 1818876 h 3025376"/>
                  <a:gd name="connsiteX3" fmla="*/ 1511300 w 2006600"/>
                  <a:gd name="connsiteY3" fmla="*/ 22125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143000 w 2006600"/>
                  <a:gd name="connsiteY2" fmla="*/ 1818876 h 3025376"/>
                  <a:gd name="connsiteX3" fmla="*/ 1511300 w 2006600"/>
                  <a:gd name="connsiteY3" fmla="*/ 22125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3407 h 3024153"/>
                  <a:gd name="connsiteX1" fmla="*/ 457207 w 2006600"/>
                  <a:gd name="connsiteY1" fmla="*/ 0 h 3024153"/>
                  <a:gd name="connsiteX2" fmla="*/ 1143000 w 2006600"/>
                  <a:gd name="connsiteY2" fmla="*/ 1817653 h 3024153"/>
                  <a:gd name="connsiteX3" fmla="*/ 1511300 w 2006600"/>
                  <a:gd name="connsiteY3" fmla="*/ 2211353 h 3024153"/>
                  <a:gd name="connsiteX4" fmla="*/ 2006600 w 2006600"/>
                  <a:gd name="connsiteY4" fmla="*/ 2655846 h 3024153"/>
                  <a:gd name="connsiteX5" fmla="*/ 1676393 w 2006600"/>
                  <a:gd name="connsiteY5" fmla="*/ 2986053 h 3024153"/>
                  <a:gd name="connsiteX6" fmla="*/ 431807 w 2006600"/>
                  <a:gd name="connsiteY6" fmla="*/ 3024153 h 3024153"/>
                  <a:gd name="connsiteX7" fmla="*/ 12700 w 2006600"/>
                  <a:gd name="connsiteY7" fmla="*/ 2503446 h 3024153"/>
                  <a:gd name="connsiteX8" fmla="*/ 0 w 2006600"/>
                  <a:gd name="connsiteY8" fmla="*/ 533407 h 3024153"/>
                  <a:gd name="connsiteX0" fmla="*/ 0 w 2006600"/>
                  <a:gd name="connsiteY0" fmla="*/ 533407 h 3024153"/>
                  <a:gd name="connsiteX1" fmla="*/ 457207 w 2006600"/>
                  <a:gd name="connsiteY1" fmla="*/ 0 h 3024153"/>
                  <a:gd name="connsiteX2" fmla="*/ 1143000 w 2006600"/>
                  <a:gd name="connsiteY2" fmla="*/ 1817653 h 3024153"/>
                  <a:gd name="connsiteX3" fmla="*/ 1511300 w 2006600"/>
                  <a:gd name="connsiteY3" fmla="*/ 2211353 h 3024153"/>
                  <a:gd name="connsiteX4" fmla="*/ 2006600 w 2006600"/>
                  <a:gd name="connsiteY4" fmla="*/ 2655846 h 3024153"/>
                  <a:gd name="connsiteX5" fmla="*/ 1676393 w 2006600"/>
                  <a:gd name="connsiteY5" fmla="*/ 2986053 h 3024153"/>
                  <a:gd name="connsiteX6" fmla="*/ 431807 w 2006600"/>
                  <a:gd name="connsiteY6" fmla="*/ 3024153 h 3024153"/>
                  <a:gd name="connsiteX7" fmla="*/ 12700 w 2006600"/>
                  <a:gd name="connsiteY7" fmla="*/ 2503446 h 3024153"/>
                  <a:gd name="connsiteX8" fmla="*/ 0 w 2006600"/>
                  <a:gd name="connsiteY8" fmla="*/ 533407 h 3024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6600" h="3024153">
                    <a:moveTo>
                      <a:pt x="0" y="533407"/>
                    </a:moveTo>
                    <a:cubicBezTo>
                      <a:pt x="0" y="351039"/>
                      <a:pt x="147839" y="38100"/>
                      <a:pt x="457207" y="0"/>
                    </a:cubicBezTo>
                    <a:cubicBezTo>
                      <a:pt x="1109138" y="174084"/>
                      <a:pt x="795869" y="1262569"/>
                      <a:pt x="1143000" y="1817653"/>
                    </a:cubicBezTo>
                    <a:cubicBezTo>
                      <a:pt x="1325032" y="2154462"/>
                      <a:pt x="1356783" y="2063188"/>
                      <a:pt x="1511300" y="2211353"/>
                    </a:cubicBezTo>
                    <a:cubicBezTo>
                      <a:pt x="1665817" y="2359518"/>
                      <a:pt x="1981201" y="2367979"/>
                      <a:pt x="2006600" y="2655846"/>
                    </a:cubicBezTo>
                    <a:cubicBezTo>
                      <a:pt x="2006600" y="2838214"/>
                      <a:pt x="1858761" y="2986053"/>
                      <a:pt x="1676393" y="2986053"/>
                    </a:cubicBezTo>
                    <a:lnTo>
                      <a:pt x="431807" y="3024153"/>
                    </a:lnTo>
                    <a:cubicBezTo>
                      <a:pt x="8139" y="2998753"/>
                      <a:pt x="0" y="2787414"/>
                      <a:pt x="12700" y="2503446"/>
                    </a:cubicBezTo>
                    <a:cubicBezTo>
                      <a:pt x="8467" y="1846766"/>
                      <a:pt x="4233" y="1190087"/>
                      <a:pt x="0" y="53340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7" name="Freeform 106"/>
              <p:cNvSpPr/>
              <p:nvPr/>
            </p:nvSpPr>
            <p:spPr>
              <a:xfrm>
                <a:off x="1002900" y="4597380"/>
                <a:ext cx="991000" cy="813586"/>
              </a:xfrm>
              <a:custGeom>
                <a:avLst/>
                <a:gdLst>
                  <a:gd name="connsiteX0" fmla="*/ 0 w 901700"/>
                  <a:gd name="connsiteY0" fmla="*/ 584200 h 584200"/>
                  <a:gd name="connsiteX1" fmla="*/ 381000 w 901700"/>
                  <a:gd name="connsiteY1" fmla="*/ 152400 h 584200"/>
                  <a:gd name="connsiteX2" fmla="*/ 901700 w 901700"/>
                  <a:gd name="connsiteY2" fmla="*/ 0 h 584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01700" h="584200">
                    <a:moveTo>
                      <a:pt x="0" y="584200"/>
                    </a:moveTo>
                    <a:cubicBezTo>
                      <a:pt x="115358" y="416983"/>
                      <a:pt x="230717" y="249767"/>
                      <a:pt x="381000" y="152400"/>
                    </a:cubicBezTo>
                    <a:cubicBezTo>
                      <a:pt x="531283" y="55033"/>
                      <a:pt x="901700" y="0"/>
                      <a:pt x="901700" y="0"/>
                    </a:cubicBezTo>
                  </a:path>
                </a:pathLst>
              </a:cu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16" name="Oval 15"/>
            <p:cNvSpPr/>
            <p:nvPr/>
          </p:nvSpPr>
          <p:spPr bwMode="auto">
            <a:xfrm>
              <a:off x="1619250" y="4573588"/>
              <a:ext cx="306388" cy="306387"/>
            </a:xfrm>
            <a:prstGeom prst="ellips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1312863" y="5026025"/>
              <a:ext cx="306387" cy="306388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2133600" y="3581400"/>
              <a:ext cx="306388" cy="306388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2817813" y="3087688"/>
              <a:ext cx="306387" cy="307975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3581400" y="2819400"/>
              <a:ext cx="306388" cy="306387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4267200" y="2895600"/>
              <a:ext cx="306388" cy="306388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6629400" y="3276600"/>
              <a:ext cx="306387" cy="306388"/>
            </a:xfrm>
            <a:prstGeom prst="ellips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1312863" y="3519488"/>
              <a:ext cx="306387" cy="307975"/>
            </a:xfrm>
            <a:prstGeom prst="ellips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609600" y="4144963"/>
              <a:ext cx="306388" cy="306387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906463" y="2444750"/>
              <a:ext cx="306387" cy="307975"/>
            </a:xfrm>
            <a:prstGeom prst="ellips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207963" y="2627313"/>
              <a:ext cx="306387" cy="306387"/>
            </a:xfrm>
            <a:prstGeom prst="ellips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" name="Oval 26"/>
            <p:cNvSpPr/>
            <p:nvPr/>
          </p:nvSpPr>
          <p:spPr bwMode="auto">
            <a:xfrm>
              <a:off x="771525" y="1322388"/>
              <a:ext cx="306388" cy="306387"/>
            </a:xfrm>
            <a:prstGeom prst="ellips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7924800" y="3276600"/>
              <a:ext cx="306388" cy="306387"/>
            </a:xfrm>
            <a:prstGeom prst="ellipse">
              <a:avLst/>
            </a:prstGeom>
            <a:grp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9" name="Half Frame 32"/>
            <p:cNvSpPr/>
            <p:nvPr/>
          </p:nvSpPr>
          <p:spPr bwMode="auto">
            <a:xfrm rot="19118111">
              <a:off x="5978935" y="2777089"/>
              <a:ext cx="166688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Half Frame 32"/>
            <p:cNvSpPr/>
            <p:nvPr/>
          </p:nvSpPr>
          <p:spPr bwMode="auto">
            <a:xfrm rot="19118111">
              <a:off x="7842250" y="3340100"/>
              <a:ext cx="165100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Half Frame 32"/>
            <p:cNvSpPr/>
            <p:nvPr/>
          </p:nvSpPr>
          <p:spPr bwMode="auto">
            <a:xfrm rot="18238372">
              <a:off x="4187952" y="2999232"/>
              <a:ext cx="166688" cy="171450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Half Frame 32"/>
            <p:cNvSpPr/>
            <p:nvPr/>
          </p:nvSpPr>
          <p:spPr bwMode="auto">
            <a:xfrm rot="16422675">
              <a:off x="3486400" y="3002662"/>
              <a:ext cx="218255" cy="166877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Half Frame 32"/>
            <p:cNvSpPr/>
            <p:nvPr/>
          </p:nvSpPr>
          <p:spPr bwMode="auto">
            <a:xfrm rot="6005250">
              <a:off x="2989273" y="3085314"/>
              <a:ext cx="196850" cy="171450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Half Frame 32"/>
            <p:cNvSpPr/>
            <p:nvPr/>
          </p:nvSpPr>
          <p:spPr bwMode="auto">
            <a:xfrm rot="20336570">
              <a:off x="2755900" y="3092450"/>
              <a:ext cx="166688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Half Frame 32"/>
            <p:cNvSpPr/>
            <p:nvPr/>
          </p:nvSpPr>
          <p:spPr bwMode="auto">
            <a:xfrm rot="15572787">
              <a:off x="2797969" y="3313906"/>
              <a:ext cx="155575" cy="1571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Half Frame 32"/>
            <p:cNvSpPr/>
            <p:nvPr/>
          </p:nvSpPr>
          <p:spPr bwMode="auto">
            <a:xfrm rot="2273510">
              <a:off x="960438" y="2360613"/>
              <a:ext cx="165100" cy="169862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Half Frame 32"/>
            <p:cNvSpPr/>
            <p:nvPr/>
          </p:nvSpPr>
          <p:spPr bwMode="auto">
            <a:xfrm rot="2683233">
              <a:off x="2208213" y="3482975"/>
              <a:ext cx="155575" cy="155575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Half Frame 32"/>
            <p:cNvSpPr/>
            <p:nvPr/>
          </p:nvSpPr>
          <p:spPr bwMode="auto">
            <a:xfrm rot="21028783">
              <a:off x="1265238" y="3495675"/>
              <a:ext cx="165100" cy="171450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" name="Half Frame 32"/>
            <p:cNvSpPr/>
            <p:nvPr/>
          </p:nvSpPr>
          <p:spPr bwMode="auto">
            <a:xfrm rot="19864474">
              <a:off x="1543050" y="4600575"/>
              <a:ext cx="153988" cy="155575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0" name="Half Frame 32"/>
            <p:cNvSpPr/>
            <p:nvPr/>
          </p:nvSpPr>
          <p:spPr bwMode="auto">
            <a:xfrm rot="2179242">
              <a:off x="1652588" y="4467225"/>
              <a:ext cx="153987" cy="1571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Half Frame 32"/>
            <p:cNvSpPr/>
            <p:nvPr/>
          </p:nvSpPr>
          <p:spPr bwMode="auto">
            <a:xfrm rot="14743426">
              <a:off x="1620044" y="4801394"/>
              <a:ext cx="153987" cy="155575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42" name="Straight Connector 41"/>
            <p:cNvCxnSpPr>
              <a:stCxn id="36" idx="2"/>
              <a:endCxn id="27" idx="4"/>
            </p:cNvCxnSpPr>
            <p:nvPr/>
          </p:nvCxnSpPr>
          <p:spPr bwMode="auto">
            <a:xfrm flipH="1" flipV="1">
              <a:off x="925513" y="1628775"/>
              <a:ext cx="101600" cy="742950"/>
            </a:xfrm>
            <a:prstGeom prst="lin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Freeform 42"/>
            <p:cNvSpPr/>
            <p:nvPr/>
          </p:nvSpPr>
          <p:spPr bwMode="auto">
            <a:xfrm>
              <a:off x="1104900" y="2743200"/>
              <a:ext cx="1181100" cy="706438"/>
            </a:xfrm>
            <a:custGeom>
              <a:avLst/>
              <a:gdLst>
                <a:gd name="connsiteX0" fmla="*/ 0 w 1181477"/>
                <a:gd name="connsiteY0" fmla="*/ 0 h 706170"/>
                <a:gd name="connsiteX1" fmla="*/ 248970 w 1181477"/>
                <a:gd name="connsiteY1" fmla="*/ 90535 h 706170"/>
                <a:gd name="connsiteX2" fmla="*/ 765018 w 1181477"/>
                <a:gd name="connsiteY2" fmla="*/ 40741 h 706170"/>
                <a:gd name="connsiteX3" fmla="*/ 1099996 w 1181477"/>
                <a:gd name="connsiteY3" fmla="*/ 194650 h 706170"/>
                <a:gd name="connsiteX4" fmla="*/ 1181477 w 1181477"/>
                <a:gd name="connsiteY4" fmla="*/ 706170 h 70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1477" h="706170">
                  <a:moveTo>
                    <a:pt x="0" y="0"/>
                  </a:moveTo>
                  <a:cubicBezTo>
                    <a:pt x="60733" y="41872"/>
                    <a:pt x="121467" y="83745"/>
                    <a:pt x="248970" y="90535"/>
                  </a:cubicBezTo>
                  <a:cubicBezTo>
                    <a:pt x="376473" y="97325"/>
                    <a:pt x="623180" y="23389"/>
                    <a:pt x="765018" y="40741"/>
                  </a:cubicBezTo>
                  <a:cubicBezTo>
                    <a:pt x="906856" y="58093"/>
                    <a:pt x="1030586" y="83745"/>
                    <a:pt x="1099996" y="194650"/>
                  </a:cubicBezTo>
                  <a:cubicBezTo>
                    <a:pt x="1169406" y="305555"/>
                    <a:pt x="1170160" y="617144"/>
                    <a:pt x="1181477" y="706170"/>
                  </a:cubicBezTo>
                </a:path>
              </a:pathLst>
            </a:custGeom>
            <a:grp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44" name="Straight Connector 43"/>
            <p:cNvCxnSpPr>
              <a:stCxn id="38" idx="2"/>
              <a:endCxn id="26" idx="5"/>
            </p:cNvCxnSpPr>
            <p:nvPr/>
          </p:nvCxnSpPr>
          <p:spPr bwMode="auto">
            <a:xfrm flipH="1" flipV="1">
              <a:off x="468313" y="2889250"/>
              <a:ext cx="814387" cy="652463"/>
            </a:xfrm>
            <a:prstGeom prst="lin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39" idx="0"/>
              <a:endCxn id="24" idx="5"/>
            </p:cNvCxnSpPr>
            <p:nvPr/>
          </p:nvCxnSpPr>
          <p:spPr bwMode="auto">
            <a:xfrm flipH="1" flipV="1">
              <a:off x="871538" y="4406900"/>
              <a:ext cx="644525" cy="242888"/>
            </a:xfrm>
            <a:prstGeom prst="lin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40" idx="2"/>
              <a:endCxn id="23" idx="4"/>
            </p:cNvCxnSpPr>
            <p:nvPr/>
          </p:nvCxnSpPr>
          <p:spPr bwMode="auto">
            <a:xfrm flipH="1" flipV="1">
              <a:off x="1466850" y="3827463"/>
              <a:ext cx="246063" cy="609600"/>
            </a:xfrm>
            <a:prstGeom prst="lin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41" idx="2"/>
              <a:endCxn id="17" idx="7"/>
            </p:cNvCxnSpPr>
            <p:nvPr/>
          </p:nvCxnSpPr>
          <p:spPr bwMode="auto">
            <a:xfrm flipH="1">
              <a:off x="1574800" y="4981575"/>
              <a:ext cx="82550" cy="88900"/>
            </a:xfrm>
            <a:prstGeom prst="lin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34" idx="0"/>
              <a:endCxn id="18" idx="7"/>
            </p:cNvCxnSpPr>
            <p:nvPr/>
          </p:nvCxnSpPr>
          <p:spPr bwMode="auto">
            <a:xfrm flipH="1">
              <a:off x="2395538" y="3154363"/>
              <a:ext cx="374650" cy="471487"/>
            </a:xfrm>
            <a:prstGeom prst="lin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Freeform 48"/>
            <p:cNvSpPr/>
            <p:nvPr/>
          </p:nvSpPr>
          <p:spPr bwMode="auto">
            <a:xfrm>
              <a:off x="1857375" y="3478213"/>
              <a:ext cx="952500" cy="1122362"/>
            </a:xfrm>
            <a:custGeom>
              <a:avLst/>
              <a:gdLst>
                <a:gd name="connsiteX0" fmla="*/ 953686 w 953686"/>
                <a:gd name="connsiteY0" fmla="*/ 0 h 1121963"/>
                <a:gd name="connsiteX1" fmla="*/ 757342 w 953686"/>
                <a:gd name="connsiteY1" fmla="*/ 661958 h 1121963"/>
                <a:gd name="connsiteX2" fmla="*/ 17 w 953686"/>
                <a:gd name="connsiteY2" fmla="*/ 1121963 h 1121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3686" h="1121963">
                  <a:moveTo>
                    <a:pt x="953686" y="0"/>
                  </a:moveTo>
                  <a:cubicBezTo>
                    <a:pt x="934986" y="237482"/>
                    <a:pt x="916287" y="474964"/>
                    <a:pt x="757342" y="661958"/>
                  </a:cubicBezTo>
                  <a:cubicBezTo>
                    <a:pt x="598397" y="848952"/>
                    <a:pt x="-3723" y="1071475"/>
                    <a:pt x="17" y="1121963"/>
                  </a:cubicBezTo>
                </a:path>
              </a:pathLst>
            </a:custGeom>
            <a:grp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0" name="Freeform 49"/>
            <p:cNvSpPr/>
            <p:nvPr/>
          </p:nvSpPr>
          <p:spPr bwMode="auto">
            <a:xfrm>
              <a:off x="2514600" y="3346704"/>
              <a:ext cx="1927669" cy="865189"/>
            </a:xfrm>
            <a:custGeom>
              <a:avLst/>
              <a:gdLst>
                <a:gd name="connsiteX0" fmla="*/ 0 w 1896118"/>
                <a:gd name="connsiteY0" fmla="*/ 690008 h 690008"/>
                <a:gd name="connsiteX1" fmla="*/ 488054 w 1896118"/>
                <a:gd name="connsiteY1" fmla="*/ 476835 h 690008"/>
                <a:gd name="connsiteX2" fmla="*/ 1581968 w 1896118"/>
                <a:gd name="connsiteY2" fmla="*/ 420736 h 690008"/>
                <a:gd name="connsiteX3" fmla="*/ 1896118 w 1896118"/>
                <a:gd name="connsiteY3" fmla="*/ 0 h 690008"/>
                <a:gd name="connsiteX0" fmla="*/ 0 w 1912948"/>
                <a:gd name="connsiteY0" fmla="*/ 628300 h 628300"/>
                <a:gd name="connsiteX1" fmla="*/ 488054 w 1912948"/>
                <a:gd name="connsiteY1" fmla="*/ 415127 h 628300"/>
                <a:gd name="connsiteX2" fmla="*/ 1581968 w 1912948"/>
                <a:gd name="connsiteY2" fmla="*/ 359028 h 628300"/>
                <a:gd name="connsiteX3" fmla="*/ 1912948 w 1912948"/>
                <a:gd name="connsiteY3" fmla="*/ 0 h 62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2948" h="628300">
                  <a:moveTo>
                    <a:pt x="0" y="628300"/>
                  </a:moveTo>
                  <a:cubicBezTo>
                    <a:pt x="112196" y="544153"/>
                    <a:pt x="224393" y="460006"/>
                    <a:pt x="488054" y="415127"/>
                  </a:cubicBezTo>
                  <a:cubicBezTo>
                    <a:pt x="751715" y="370248"/>
                    <a:pt x="1344486" y="428216"/>
                    <a:pt x="1581968" y="359028"/>
                  </a:cubicBezTo>
                  <a:cubicBezTo>
                    <a:pt x="1819450" y="289840"/>
                    <a:pt x="1912948" y="0"/>
                    <a:pt x="1912948" y="0"/>
                  </a:cubicBezTo>
                </a:path>
              </a:pathLst>
            </a:custGeom>
            <a:grp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1" name="Half Frame 32"/>
            <p:cNvSpPr/>
            <p:nvPr/>
          </p:nvSpPr>
          <p:spPr bwMode="auto">
            <a:xfrm rot="13740919">
              <a:off x="4352544" y="3172968"/>
              <a:ext cx="166687" cy="171450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52" name="Straight Connector 51"/>
            <p:cNvCxnSpPr>
              <a:stCxn id="21" idx="6"/>
              <a:endCxn id="29" idx="2"/>
            </p:cNvCxnSpPr>
            <p:nvPr/>
          </p:nvCxnSpPr>
          <p:spPr bwMode="auto">
            <a:xfrm flipV="1">
              <a:off x="4573588" y="2862990"/>
              <a:ext cx="1412787" cy="185804"/>
            </a:xfrm>
            <a:prstGeom prst="lin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22" idx="6"/>
              <a:endCxn id="30" idx="0"/>
            </p:cNvCxnSpPr>
            <p:nvPr/>
          </p:nvCxnSpPr>
          <p:spPr bwMode="auto">
            <a:xfrm flipV="1">
              <a:off x="6935787" y="3426738"/>
              <a:ext cx="915680" cy="3056"/>
            </a:xfrm>
            <a:prstGeom prst="lin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Half Frame 32"/>
            <p:cNvSpPr/>
            <p:nvPr/>
          </p:nvSpPr>
          <p:spPr bwMode="auto">
            <a:xfrm rot="1701490">
              <a:off x="8032813" y="4753042"/>
              <a:ext cx="164974" cy="175637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55" name="Straight Connector 54"/>
            <p:cNvCxnSpPr>
              <a:endCxn id="54" idx="2"/>
            </p:cNvCxnSpPr>
            <p:nvPr/>
          </p:nvCxnSpPr>
          <p:spPr bwMode="auto">
            <a:xfrm>
              <a:off x="8033848" y="3581400"/>
              <a:ext cx="55556" cy="1187399"/>
            </a:xfrm>
            <a:prstGeom prst="line">
              <a:avLst/>
            </a:prstGeom>
            <a:grpFill/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66"/>
            <p:cNvSpPr txBox="1">
              <a:spLocks noChangeArrowheads="1"/>
            </p:cNvSpPr>
            <p:nvPr/>
          </p:nvSpPr>
          <p:spPr bwMode="auto">
            <a:xfrm>
              <a:off x="1552649" y="4573415"/>
              <a:ext cx="439761" cy="3080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57" name="TextBox 68"/>
            <p:cNvSpPr txBox="1">
              <a:spLocks noChangeArrowheads="1"/>
            </p:cNvSpPr>
            <p:nvPr/>
          </p:nvSpPr>
          <p:spPr bwMode="auto">
            <a:xfrm>
              <a:off x="6553200" y="3276600"/>
              <a:ext cx="439760" cy="3080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58" name="TextBox 69"/>
            <p:cNvSpPr txBox="1">
              <a:spLocks noChangeArrowheads="1"/>
            </p:cNvSpPr>
            <p:nvPr/>
          </p:nvSpPr>
          <p:spPr bwMode="auto">
            <a:xfrm>
              <a:off x="141288" y="2626972"/>
              <a:ext cx="439760" cy="3080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59" name="TextBox 70"/>
            <p:cNvSpPr txBox="1">
              <a:spLocks noChangeArrowheads="1"/>
            </p:cNvSpPr>
            <p:nvPr/>
          </p:nvSpPr>
          <p:spPr bwMode="auto">
            <a:xfrm>
              <a:off x="1244658" y="3525574"/>
              <a:ext cx="441348" cy="3080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60" name="TextBox 72"/>
            <p:cNvSpPr txBox="1">
              <a:spLocks noChangeArrowheads="1"/>
            </p:cNvSpPr>
            <p:nvPr/>
          </p:nvSpPr>
          <p:spPr bwMode="auto">
            <a:xfrm>
              <a:off x="839825" y="2444393"/>
              <a:ext cx="439760" cy="3080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61" name="TextBox 76"/>
            <p:cNvSpPr txBox="1">
              <a:spLocks noChangeArrowheads="1"/>
            </p:cNvSpPr>
            <p:nvPr/>
          </p:nvSpPr>
          <p:spPr bwMode="auto">
            <a:xfrm>
              <a:off x="704880" y="1321934"/>
              <a:ext cx="439761" cy="3080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62" name="TextBox 77"/>
            <p:cNvSpPr txBox="1">
              <a:spLocks noChangeArrowheads="1"/>
            </p:cNvSpPr>
            <p:nvPr/>
          </p:nvSpPr>
          <p:spPr bwMode="auto">
            <a:xfrm>
              <a:off x="535009" y="4181268"/>
              <a:ext cx="473100" cy="23020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63" name="TextBox 78"/>
            <p:cNvSpPr txBox="1">
              <a:spLocks noChangeArrowheads="1"/>
            </p:cNvSpPr>
            <p:nvPr/>
          </p:nvSpPr>
          <p:spPr bwMode="auto">
            <a:xfrm>
              <a:off x="2063851" y="3619244"/>
              <a:ext cx="471513" cy="23020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64" name="TextBox 82"/>
            <p:cNvSpPr txBox="1">
              <a:spLocks noChangeArrowheads="1"/>
            </p:cNvSpPr>
            <p:nvPr/>
          </p:nvSpPr>
          <p:spPr bwMode="auto">
            <a:xfrm>
              <a:off x="1241483" y="5063994"/>
              <a:ext cx="473100" cy="23020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65" name="TextBox 84"/>
            <p:cNvSpPr txBox="1">
              <a:spLocks noChangeArrowheads="1"/>
            </p:cNvSpPr>
            <p:nvPr/>
          </p:nvSpPr>
          <p:spPr bwMode="auto">
            <a:xfrm>
              <a:off x="2743337" y="3125490"/>
              <a:ext cx="471513" cy="2317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66" name="TextBox 87"/>
            <p:cNvSpPr txBox="1">
              <a:spLocks noChangeArrowheads="1"/>
            </p:cNvSpPr>
            <p:nvPr/>
          </p:nvSpPr>
          <p:spPr bwMode="auto">
            <a:xfrm>
              <a:off x="3505200" y="2895600"/>
              <a:ext cx="471513" cy="23020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67" name="TextBox 93"/>
            <p:cNvSpPr txBox="1">
              <a:spLocks noChangeArrowheads="1"/>
            </p:cNvSpPr>
            <p:nvPr/>
          </p:nvSpPr>
          <p:spPr bwMode="auto">
            <a:xfrm>
              <a:off x="7848600" y="3276600"/>
              <a:ext cx="523903" cy="2762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solidFill>
                    <a:srgbClr val="7030A0"/>
                  </a:solidFill>
                </a:rPr>
                <a:t>ACh</a:t>
              </a:r>
            </a:p>
          </p:txBody>
        </p:sp>
        <p:sp>
          <p:nvSpPr>
            <p:cNvPr id="68" name="TextBox 8"/>
            <p:cNvSpPr txBox="1">
              <a:spLocks noChangeArrowheads="1"/>
            </p:cNvSpPr>
            <p:nvPr/>
          </p:nvSpPr>
          <p:spPr bwMode="auto">
            <a:xfrm>
              <a:off x="2738575" y="2849241"/>
              <a:ext cx="504852" cy="2762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solidFill>
                    <a:srgbClr val="FF0000"/>
                  </a:solidFill>
                </a:rPr>
                <a:t>“On”</a:t>
              </a:r>
            </a:p>
          </p:txBody>
        </p:sp>
        <p:sp>
          <p:nvSpPr>
            <p:cNvPr id="69" name="TextBox 95"/>
            <p:cNvSpPr txBox="1">
              <a:spLocks noChangeArrowheads="1"/>
            </p:cNvSpPr>
            <p:nvPr/>
          </p:nvSpPr>
          <p:spPr bwMode="auto">
            <a:xfrm>
              <a:off x="3505200" y="2590800"/>
              <a:ext cx="525490" cy="2762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rgbClr val="FF0000"/>
                  </a:solidFill>
                </a:rPr>
                <a:t>“Off”</a:t>
              </a:r>
            </a:p>
          </p:txBody>
        </p:sp>
        <p:sp>
          <p:nvSpPr>
            <p:cNvPr id="70" name="TextBox 107"/>
            <p:cNvSpPr txBox="1">
              <a:spLocks noChangeArrowheads="1"/>
            </p:cNvSpPr>
            <p:nvPr/>
          </p:nvSpPr>
          <p:spPr bwMode="auto">
            <a:xfrm>
              <a:off x="1786025" y="5333892"/>
              <a:ext cx="512789" cy="3381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BLA</a:t>
              </a:r>
            </a:p>
          </p:txBody>
        </p:sp>
        <p:sp>
          <p:nvSpPr>
            <p:cNvPr id="71" name="TextBox 108"/>
            <p:cNvSpPr txBox="1">
              <a:spLocks noChangeArrowheads="1"/>
            </p:cNvSpPr>
            <p:nvPr/>
          </p:nvSpPr>
          <p:spPr bwMode="auto">
            <a:xfrm>
              <a:off x="1279585" y="2861942"/>
              <a:ext cx="396896" cy="33816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LA</a:t>
              </a:r>
            </a:p>
          </p:txBody>
        </p:sp>
        <p:sp>
          <p:nvSpPr>
            <p:cNvPr id="72" name="TextBox 109"/>
            <p:cNvSpPr txBox="1">
              <a:spLocks noChangeArrowheads="1"/>
            </p:cNvSpPr>
            <p:nvPr/>
          </p:nvSpPr>
          <p:spPr bwMode="auto">
            <a:xfrm>
              <a:off x="3527603" y="2057010"/>
              <a:ext cx="520727" cy="3381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CeA</a:t>
              </a:r>
            </a:p>
          </p:txBody>
        </p:sp>
        <p:sp>
          <p:nvSpPr>
            <p:cNvPr id="73" name="TextBox 110"/>
            <p:cNvSpPr txBox="1">
              <a:spLocks noChangeArrowheads="1"/>
            </p:cNvSpPr>
            <p:nvPr/>
          </p:nvSpPr>
          <p:spPr bwMode="auto">
            <a:xfrm>
              <a:off x="6172200" y="2285629"/>
              <a:ext cx="533764" cy="3385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PAG</a:t>
              </a:r>
            </a:p>
          </p:txBody>
        </p:sp>
        <p:sp>
          <p:nvSpPr>
            <p:cNvPr id="74" name="TextBox 13"/>
            <p:cNvSpPr txBox="1">
              <a:spLocks noChangeArrowheads="1"/>
            </p:cNvSpPr>
            <p:nvPr/>
          </p:nvSpPr>
          <p:spPr bwMode="auto">
            <a:xfrm>
              <a:off x="3071967" y="2404703"/>
              <a:ext cx="509614" cy="26196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b="1"/>
                <a:t>lcCeA</a:t>
              </a:r>
            </a:p>
          </p:txBody>
        </p:sp>
        <p:sp>
          <p:nvSpPr>
            <p:cNvPr id="75" name="TextBox 111"/>
            <p:cNvSpPr txBox="1">
              <a:spLocks noChangeArrowheads="1"/>
            </p:cNvSpPr>
            <p:nvPr/>
          </p:nvSpPr>
          <p:spPr bwMode="auto">
            <a:xfrm>
              <a:off x="3587931" y="2361836"/>
              <a:ext cx="450874" cy="26196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b="1"/>
                <a:t>lCeA</a:t>
              </a:r>
            </a:p>
          </p:txBody>
        </p:sp>
        <p:sp>
          <p:nvSpPr>
            <p:cNvPr id="76" name="TextBox 112"/>
            <p:cNvSpPr txBox="1">
              <a:spLocks noChangeArrowheads="1"/>
            </p:cNvSpPr>
            <p:nvPr/>
          </p:nvSpPr>
          <p:spPr bwMode="auto">
            <a:xfrm>
              <a:off x="4038805" y="2633322"/>
              <a:ext cx="530253" cy="26196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b="1"/>
                <a:t>mCeA</a:t>
              </a:r>
            </a:p>
          </p:txBody>
        </p:sp>
        <p:sp>
          <p:nvSpPr>
            <p:cNvPr id="77" name="TextBox 113"/>
            <p:cNvSpPr txBox="1">
              <a:spLocks noChangeArrowheads="1"/>
            </p:cNvSpPr>
            <p:nvPr/>
          </p:nvSpPr>
          <p:spPr bwMode="auto">
            <a:xfrm>
              <a:off x="7426907" y="5831141"/>
              <a:ext cx="1531830" cy="3385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600" dirty="0">
                  <a:solidFill>
                    <a:schemeClr val="accent4">
                      <a:lumMod val="75000"/>
                    </a:schemeClr>
                  </a:solidFill>
                </a:rPr>
                <a:t>FEAR RESPONSE</a:t>
              </a:r>
            </a:p>
          </p:txBody>
        </p:sp>
        <p:sp>
          <p:nvSpPr>
            <p:cNvPr id="78" name="TextBox 114"/>
            <p:cNvSpPr txBox="1">
              <a:spLocks noChangeArrowheads="1"/>
            </p:cNvSpPr>
            <p:nvPr/>
          </p:nvSpPr>
          <p:spPr bwMode="auto">
            <a:xfrm>
              <a:off x="1174804" y="2236413"/>
              <a:ext cx="390546" cy="33816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EC</a:t>
              </a:r>
            </a:p>
          </p:txBody>
        </p:sp>
        <p:sp>
          <p:nvSpPr>
            <p:cNvPr id="79" name="TextBox 115"/>
            <p:cNvSpPr txBox="1">
              <a:spLocks noChangeArrowheads="1"/>
            </p:cNvSpPr>
            <p:nvPr/>
          </p:nvSpPr>
          <p:spPr bwMode="auto">
            <a:xfrm>
              <a:off x="176215" y="1795050"/>
              <a:ext cx="662022" cy="33816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mPFC</a:t>
              </a:r>
            </a:p>
          </p:txBody>
        </p:sp>
        <p:sp>
          <p:nvSpPr>
            <p:cNvPr id="80" name="TextBox 116"/>
            <p:cNvSpPr txBox="1">
              <a:spLocks noChangeArrowheads="1"/>
            </p:cNvSpPr>
            <p:nvPr/>
          </p:nvSpPr>
          <p:spPr bwMode="auto">
            <a:xfrm>
              <a:off x="155576" y="2328495"/>
              <a:ext cx="454049" cy="3381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PrL</a:t>
              </a:r>
            </a:p>
          </p:txBody>
        </p:sp>
        <p:sp>
          <p:nvSpPr>
            <p:cNvPr id="81" name="TextBox 116"/>
            <p:cNvSpPr txBox="1">
              <a:spLocks noChangeArrowheads="1"/>
            </p:cNvSpPr>
            <p:nvPr/>
          </p:nvSpPr>
          <p:spPr bwMode="auto">
            <a:xfrm>
              <a:off x="1095425" y="1274763"/>
              <a:ext cx="382607" cy="3385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IL</a:t>
              </a:r>
            </a:p>
          </p:txBody>
        </p:sp>
        <p:sp>
          <p:nvSpPr>
            <p:cNvPr id="82" name="TextBox 87"/>
            <p:cNvSpPr txBox="1">
              <a:spLocks noChangeArrowheads="1"/>
            </p:cNvSpPr>
            <p:nvPr/>
          </p:nvSpPr>
          <p:spPr bwMode="auto">
            <a:xfrm>
              <a:off x="4191000" y="2895600"/>
              <a:ext cx="471513" cy="23020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83" name="Half Frame 32"/>
            <p:cNvSpPr/>
            <p:nvPr/>
          </p:nvSpPr>
          <p:spPr bwMode="auto">
            <a:xfrm rot="20786801">
              <a:off x="5943600" y="3217380"/>
              <a:ext cx="165100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4" name="Freeform 83"/>
            <p:cNvSpPr/>
            <p:nvPr/>
          </p:nvSpPr>
          <p:spPr>
            <a:xfrm rot="21132749">
              <a:off x="5819981" y="2377409"/>
              <a:ext cx="1146928" cy="442527"/>
            </a:xfrm>
            <a:custGeom>
              <a:avLst/>
              <a:gdLst>
                <a:gd name="connsiteX0" fmla="*/ 0 w 1337480"/>
                <a:gd name="connsiteY0" fmla="*/ 0 h 122830"/>
                <a:gd name="connsiteX1" fmla="*/ 736979 w 1337480"/>
                <a:gd name="connsiteY1" fmla="*/ 116006 h 122830"/>
                <a:gd name="connsiteX2" fmla="*/ 1337480 w 1337480"/>
                <a:gd name="connsiteY2" fmla="*/ 40944 h 122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7480" h="122830">
                  <a:moveTo>
                    <a:pt x="0" y="0"/>
                  </a:moveTo>
                  <a:cubicBezTo>
                    <a:pt x="257033" y="54591"/>
                    <a:pt x="514066" y="109182"/>
                    <a:pt x="736979" y="116006"/>
                  </a:cubicBezTo>
                  <a:cubicBezTo>
                    <a:pt x="959892" y="122830"/>
                    <a:pt x="1337480" y="40944"/>
                    <a:pt x="1337480" y="40944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 84"/>
            <p:cNvSpPr/>
            <p:nvPr/>
          </p:nvSpPr>
          <p:spPr>
            <a:xfrm rot="10588882">
              <a:off x="6097476" y="3757215"/>
              <a:ext cx="765240" cy="71604"/>
            </a:xfrm>
            <a:custGeom>
              <a:avLst/>
              <a:gdLst>
                <a:gd name="connsiteX0" fmla="*/ 0 w 1337480"/>
                <a:gd name="connsiteY0" fmla="*/ 0 h 122830"/>
                <a:gd name="connsiteX1" fmla="*/ 736979 w 1337480"/>
                <a:gd name="connsiteY1" fmla="*/ 116006 h 122830"/>
                <a:gd name="connsiteX2" fmla="*/ 1337480 w 1337480"/>
                <a:gd name="connsiteY2" fmla="*/ 40944 h 122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7480" h="122830">
                  <a:moveTo>
                    <a:pt x="0" y="0"/>
                  </a:moveTo>
                  <a:cubicBezTo>
                    <a:pt x="257033" y="54591"/>
                    <a:pt x="514066" y="109182"/>
                    <a:pt x="736979" y="116006"/>
                  </a:cubicBezTo>
                  <a:cubicBezTo>
                    <a:pt x="959892" y="122830"/>
                    <a:pt x="1337480" y="40944"/>
                    <a:pt x="1337480" y="40944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6" name="Straight Connector 85"/>
            <p:cNvCxnSpPr/>
            <p:nvPr/>
          </p:nvCxnSpPr>
          <p:spPr>
            <a:xfrm>
              <a:off x="5715000" y="3200400"/>
              <a:ext cx="1447800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>
              <a:off x="6705600" y="2573179"/>
              <a:ext cx="590226" cy="24622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dl/</a:t>
              </a:r>
              <a:r>
                <a:rPr lang="en-US" sz="1000" dirty="0" err="1"/>
                <a:t>lPAG</a:t>
              </a:r>
              <a:endParaRPr lang="en-US" sz="1000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943600" y="3505200"/>
              <a:ext cx="524503" cy="26161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100" dirty="0" err="1"/>
                <a:t>vlPAG</a:t>
              </a:r>
              <a:endParaRPr lang="en-US" sz="1100" dirty="0"/>
            </a:p>
          </p:txBody>
        </p:sp>
        <p:sp>
          <p:nvSpPr>
            <p:cNvPr id="89" name="Oval 88"/>
            <p:cNvSpPr/>
            <p:nvPr/>
          </p:nvSpPr>
          <p:spPr>
            <a:xfrm>
              <a:off x="6019800" y="3200400"/>
              <a:ext cx="304800" cy="304800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0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90" name="Freeform 89"/>
            <p:cNvSpPr/>
            <p:nvPr/>
          </p:nvSpPr>
          <p:spPr>
            <a:xfrm>
              <a:off x="3129887" y="2794379"/>
              <a:ext cx="486770" cy="351430"/>
            </a:xfrm>
            <a:custGeom>
              <a:avLst/>
              <a:gdLst>
                <a:gd name="connsiteX0" fmla="*/ 486770 w 486770"/>
                <a:gd name="connsiteY0" fmla="*/ 78475 h 351430"/>
                <a:gd name="connsiteX1" fmla="*/ 159223 w 486770"/>
                <a:gd name="connsiteY1" fmla="*/ 37531 h 351430"/>
                <a:gd name="connsiteX2" fmla="*/ 22746 w 486770"/>
                <a:gd name="connsiteY2" fmla="*/ 303663 h 351430"/>
                <a:gd name="connsiteX3" fmla="*/ 22746 w 486770"/>
                <a:gd name="connsiteY3" fmla="*/ 324134 h 35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6770" h="351430">
                  <a:moveTo>
                    <a:pt x="486770" y="78475"/>
                  </a:moveTo>
                  <a:cubicBezTo>
                    <a:pt x="361665" y="39237"/>
                    <a:pt x="236560" y="0"/>
                    <a:pt x="159223" y="37531"/>
                  </a:cubicBezTo>
                  <a:cubicBezTo>
                    <a:pt x="81886" y="75062"/>
                    <a:pt x="45492" y="255896"/>
                    <a:pt x="22746" y="303663"/>
                  </a:cubicBezTo>
                  <a:cubicBezTo>
                    <a:pt x="0" y="351430"/>
                    <a:pt x="11373" y="337782"/>
                    <a:pt x="22746" y="324134"/>
                  </a:cubicBezTo>
                </a:path>
              </a:pathLst>
            </a:cu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Freeform 90"/>
            <p:cNvSpPr/>
            <p:nvPr/>
          </p:nvSpPr>
          <p:spPr>
            <a:xfrm>
              <a:off x="3043451" y="3166281"/>
              <a:ext cx="484495" cy="359391"/>
            </a:xfrm>
            <a:custGeom>
              <a:avLst/>
              <a:gdLst>
                <a:gd name="connsiteX0" fmla="*/ 0 w 484495"/>
                <a:gd name="connsiteY0" fmla="*/ 232012 h 359391"/>
                <a:gd name="connsiteX1" fmla="*/ 313898 w 484495"/>
                <a:gd name="connsiteY1" fmla="*/ 320722 h 359391"/>
                <a:gd name="connsiteX2" fmla="*/ 484495 w 484495"/>
                <a:gd name="connsiteY2" fmla="*/ 0 h 359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4495" h="359391">
                  <a:moveTo>
                    <a:pt x="0" y="232012"/>
                  </a:moveTo>
                  <a:cubicBezTo>
                    <a:pt x="116574" y="295701"/>
                    <a:pt x="233149" y="359391"/>
                    <a:pt x="313898" y="320722"/>
                  </a:cubicBezTo>
                  <a:cubicBezTo>
                    <a:pt x="394647" y="282053"/>
                    <a:pt x="439571" y="141026"/>
                    <a:pt x="484495" y="0"/>
                  </a:cubicBezTo>
                </a:path>
              </a:pathLst>
            </a:cu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reeform 91"/>
            <p:cNvSpPr/>
            <p:nvPr/>
          </p:nvSpPr>
          <p:spPr>
            <a:xfrm>
              <a:off x="3364173" y="3174242"/>
              <a:ext cx="2599899" cy="557283"/>
            </a:xfrm>
            <a:custGeom>
              <a:avLst/>
              <a:gdLst>
                <a:gd name="connsiteX0" fmla="*/ 0 w 2599899"/>
                <a:gd name="connsiteY0" fmla="*/ 312761 h 557283"/>
                <a:gd name="connsiteX1" fmla="*/ 1023582 w 2599899"/>
                <a:gd name="connsiteY1" fmla="*/ 517477 h 557283"/>
                <a:gd name="connsiteX2" fmla="*/ 1699146 w 2599899"/>
                <a:gd name="connsiteY2" fmla="*/ 73925 h 557283"/>
                <a:gd name="connsiteX3" fmla="*/ 2599899 w 2599899"/>
                <a:gd name="connsiteY3" fmla="*/ 73925 h 557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9899" h="557283">
                  <a:moveTo>
                    <a:pt x="0" y="312761"/>
                  </a:moveTo>
                  <a:cubicBezTo>
                    <a:pt x="370195" y="435022"/>
                    <a:pt x="740391" y="557283"/>
                    <a:pt x="1023582" y="517477"/>
                  </a:cubicBezTo>
                  <a:cubicBezTo>
                    <a:pt x="1306773" y="477671"/>
                    <a:pt x="1436427" y="147850"/>
                    <a:pt x="1699146" y="73925"/>
                  </a:cubicBezTo>
                  <a:cubicBezTo>
                    <a:pt x="1961866" y="0"/>
                    <a:pt x="2280882" y="36962"/>
                    <a:pt x="2599899" y="73925"/>
                  </a:cubicBezTo>
                </a:path>
              </a:pathLst>
            </a:cu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Freeform 92"/>
            <p:cNvSpPr/>
            <p:nvPr/>
          </p:nvSpPr>
          <p:spPr>
            <a:xfrm>
              <a:off x="3855493" y="3077570"/>
              <a:ext cx="334370" cy="53454"/>
            </a:xfrm>
            <a:custGeom>
              <a:avLst/>
              <a:gdLst>
                <a:gd name="connsiteX0" fmla="*/ 0 w 334370"/>
                <a:gd name="connsiteY0" fmla="*/ 0 h 53454"/>
                <a:gd name="connsiteX1" fmla="*/ 184244 w 334370"/>
                <a:gd name="connsiteY1" fmla="*/ 47767 h 53454"/>
                <a:gd name="connsiteX2" fmla="*/ 334370 w 334370"/>
                <a:gd name="connsiteY2" fmla="*/ 34120 h 53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4370" h="53454">
                  <a:moveTo>
                    <a:pt x="0" y="0"/>
                  </a:moveTo>
                  <a:cubicBezTo>
                    <a:pt x="64258" y="21040"/>
                    <a:pt x="128516" y="42080"/>
                    <a:pt x="184244" y="47767"/>
                  </a:cubicBezTo>
                  <a:cubicBezTo>
                    <a:pt x="239972" y="53454"/>
                    <a:pt x="334370" y="34120"/>
                    <a:pt x="334370" y="34120"/>
                  </a:cubicBezTo>
                </a:path>
              </a:pathLst>
            </a:cu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Half Frame 32"/>
            <p:cNvSpPr/>
            <p:nvPr/>
          </p:nvSpPr>
          <p:spPr bwMode="auto">
            <a:xfrm rot="19118111">
              <a:off x="6512334" y="3310489"/>
              <a:ext cx="166688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95" name="Straight Connector 94"/>
            <p:cNvCxnSpPr>
              <a:stCxn id="89" idx="6"/>
              <a:endCxn id="94" idx="0"/>
            </p:cNvCxnSpPr>
            <p:nvPr/>
          </p:nvCxnSpPr>
          <p:spPr>
            <a:xfrm>
              <a:off x="6324600" y="3352800"/>
              <a:ext cx="197340" cy="44684"/>
            </a:xfrm>
            <a:prstGeom prst="lin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Oval 95"/>
            <p:cNvSpPr/>
            <p:nvPr/>
          </p:nvSpPr>
          <p:spPr bwMode="auto">
            <a:xfrm>
              <a:off x="6096000" y="2743200"/>
              <a:ext cx="306387" cy="307975"/>
            </a:xfrm>
            <a:prstGeom prst="ellips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9144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97" name="Freeform 96"/>
            <p:cNvSpPr/>
            <p:nvPr/>
          </p:nvSpPr>
          <p:spPr>
            <a:xfrm>
              <a:off x="6359857" y="2982036"/>
              <a:ext cx="79611" cy="245660"/>
            </a:xfrm>
            <a:custGeom>
              <a:avLst/>
              <a:gdLst>
                <a:gd name="connsiteX0" fmla="*/ 27295 w 79611"/>
                <a:gd name="connsiteY0" fmla="*/ 0 h 245660"/>
                <a:gd name="connsiteX1" fmla="*/ 75062 w 79611"/>
                <a:gd name="connsiteY1" fmla="*/ 129654 h 245660"/>
                <a:gd name="connsiteX2" fmla="*/ 0 w 79611"/>
                <a:gd name="connsiteY2" fmla="*/ 245660 h 24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611" h="245660">
                  <a:moveTo>
                    <a:pt x="27295" y="0"/>
                  </a:moveTo>
                  <a:cubicBezTo>
                    <a:pt x="53453" y="44355"/>
                    <a:pt x="79611" y="88711"/>
                    <a:pt x="75062" y="129654"/>
                  </a:cubicBezTo>
                  <a:cubicBezTo>
                    <a:pt x="70513" y="170597"/>
                    <a:pt x="35256" y="208128"/>
                    <a:pt x="0" y="245660"/>
                  </a:cubicBezTo>
                </a:path>
              </a:pathLst>
            </a:custGeom>
            <a:grp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alf Frame 32"/>
            <p:cNvSpPr/>
            <p:nvPr/>
          </p:nvSpPr>
          <p:spPr bwMode="auto">
            <a:xfrm rot="5945600">
              <a:off x="6261070" y="3204846"/>
              <a:ext cx="113161" cy="122151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>
              <a:off x="7579057" y="3026391"/>
              <a:ext cx="1036092" cy="855259"/>
            </a:xfrm>
            <a:custGeom>
              <a:avLst/>
              <a:gdLst>
                <a:gd name="connsiteX0" fmla="*/ 903027 w 1036092"/>
                <a:gd name="connsiteY0" fmla="*/ 146713 h 855259"/>
                <a:gd name="connsiteX1" fmla="*/ 343468 w 1036092"/>
                <a:gd name="connsiteY1" fmla="*/ 3412 h 855259"/>
                <a:gd name="connsiteX2" fmla="*/ 77337 w 1036092"/>
                <a:gd name="connsiteY2" fmla="*/ 126242 h 855259"/>
                <a:gd name="connsiteX3" fmla="*/ 90985 w 1036092"/>
                <a:gd name="connsiteY3" fmla="*/ 692624 h 855259"/>
                <a:gd name="connsiteX4" fmla="*/ 623247 w 1036092"/>
                <a:gd name="connsiteY4" fmla="*/ 835925 h 855259"/>
                <a:gd name="connsiteX5" fmla="*/ 916674 w 1036092"/>
                <a:gd name="connsiteY5" fmla="*/ 576618 h 855259"/>
                <a:gd name="connsiteX6" fmla="*/ 1032680 w 1036092"/>
                <a:gd name="connsiteY6" fmla="*/ 276367 h 855259"/>
                <a:gd name="connsiteX7" fmla="*/ 903027 w 1036092"/>
                <a:gd name="connsiteY7" fmla="*/ 146713 h 855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6092" h="855259">
                  <a:moveTo>
                    <a:pt x="903027" y="146713"/>
                  </a:moveTo>
                  <a:cubicBezTo>
                    <a:pt x="788158" y="101220"/>
                    <a:pt x="481083" y="6824"/>
                    <a:pt x="343468" y="3412"/>
                  </a:cubicBezTo>
                  <a:cubicBezTo>
                    <a:pt x="205853" y="0"/>
                    <a:pt x="119417" y="11373"/>
                    <a:pt x="77337" y="126242"/>
                  </a:cubicBezTo>
                  <a:cubicBezTo>
                    <a:pt x="35257" y="241111"/>
                    <a:pt x="0" y="574344"/>
                    <a:pt x="90985" y="692624"/>
                  </a:cubicBezTo>
                  <a:cubicBezTo>
                    <a:pt x="181970" y="810904"/>
                    <a:pt x="485632" y="855259"/>
                    <a:pt x="623247" y="835925"/>
                  </a:cubicBezTo>
                  <a:cubicBezTo>
                    <a:pt x="760862" y="816591"/>
                    <a:pt x="848435" y="669878"/>
                    <a:pt x="916674" y="576618"/>
                  </a:cubicBezTo>
                  <a:cubicBezTo>
                    <a:pt x="984913" y="483358"/>
                    <a:pt x="1029268" y="345743"/>
                    <a:pt x="1032680" y="276367"/>
                  </a:cubicBezTo>
                  <a:cubicBezTo>
                    <a:pt x="1036092" y="206991"/>
                    <a:pt x="1017896" y="192206"/>
                    <a:pt x="903027" y="146713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xtBox 109"/>
            <p:cNvSpPr txBox="1">
              <a:spLocks noChangeArrowheads="1"/>
            </p:cNvSpPr>
            <p:nvPr/>
          </p:nvSpPr>
          <p:spPr bwMode="auto">
            <a:xfrm>
              <a:off x="8382000" y="4876800"/>
              <a:ext cx="391454" cy="3385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SC</a:t>
              </a:r>
            </a:p>
          </p:txBody>
        </p:sp>
        <p:sp>
          <p:nvSpPr>
            <p:cNvPr id="101" name="Oval 100"/>
            <p:cNvSpPr/>
            <p:nvPr/>
          </p:nvSpPr>
          <p:spPr bwMode="auto">
            <a:xfrm>
              <a:off x="8001000" y="4872479"/>
              <a:ext cx="306388" cy="306387"/>
            </a:xfrm>
            <a:prstGeom prst="ellipse">
              <a:avLst/>
            </a:prstGeom>
            <a:grp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2" name="Half Frame 32"/>
            <p:cNvSpPr/>
            <p:nvPr/>
          </p:nvSpPr>
          <p:spPr bwMode="auto">
            <a:xfrm rot="1701490">
              <a:off x="8109012" y="5667441"/>
              <a:ext cx="164974" cy="175637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03" name="Straight Connector 102"/>
            <p:cNvCxnSpPr>
              <a:stCxn id="101" idx="4"/>
            </p:cNvCxnSpPr>
            <p:nvPr/>
          </p:nvCxnSpPr>
          <p:spPr bwMode="auto">
            <a:xfrm flipH="1">
              <a:off x="8153400" y="5178866"/>
              <a:ext cx="794" cy="536134"/>
            </a:xfrm>
            <a:prstGeom prst="line">
              <a:avLst/>
            </a:prstGeom>
            <a:grpFill/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93"/>
            <p:cNvSpPr txBox="1">
              <a:spLocks noChangeArrowheads="1"/>
            </p:cNvSpPr>
            <p:nvPr/>
          </p:nvSpPr>
          <p:spPr bwMode="auto">
            <a:xfrm>
              <a:off x="7924800" y="4872479"/>
              <a:ext cx="523903" cy="2762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solidFill>
                    <a:srgbClr val="7030A0"/>
                  </a:solidFill>
                </a:rPr>
                <a:t>ACh</a:t>
              </a:r>
            </a:p>
          </p:txBody>
        </p:sp>
        <p:sp>
          <p:nvSpPr>
            <p:cNvPr id="105" name="TextBox 109"/>
            <p:cNvSpPr txBox="1">
              <a:spLocks noChangeArrowheads="1"/>
            </p:cNvSpPr>
            <p:nvPr/>
          </p:nvSpPr>
          <p:spPr bwMode="auto">
            <a:xfrm>
              <a:off x="7772400" y="2590800"/>
              <a:ext cx="450764" cy="3385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Mc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6280899" y="5289785"/>
            <a:ext cx="2145299" cy="1407696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Arc 111"/>
          <p:cNvSpPr/>
          <p:nvPr/>
        </p:nvSpPr>
        <p:spPr>
          <a:xfrm rot="7522042">
            <a:off x="2993159" y="1845406"/>
            <a:ext cx="1872260" cy="6124232"/>
          </a:xfrm>
          <a:prstGeom prst="arc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4" name="Straight Connector 113"/>
          <p:cNvCxnSpPr/>
          <p:nvPr/>
        </p:nvCxnSpPr>
        <p:spPr>
          <a:xfrm>
            <a:off x="3192464" y="5666124"/>
            <a:ext cx="192808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V="1">
            <a:off x="3381278" y="5478352"/>
            <a:ext cx="1015" cy="18686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Arc 118"/>
          <p:cNvSpPr/>
          <p:nvPr/>
        </p:nvSpPr>
        <p:spPr>
          <a:xfrm>
            <a:off x="2278911" y="4976123"/>
            <a:ext cx="2918003" cy="3342997"/>
          </a:xfrm>
          <a:prstGeom prst="arc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0" name="Straight Connector 119"/>
          <p:cNvCxnSpPr/>
          <p:nvPr/>
        </p:nvCxnSpPr>
        <p:spPr>
          <a:xfrm flipV="1">
            <a:off x="3626314" y="4983502"/>
            <a:ext cx="103252" cy="77498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flipH="1" flipV="1">
            <a:off x="3661721" y="4833755"/>
            <a:ext cx="74994" cy="143883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10"/>
          <p:cNvSpPr txBox="1">
            <a:spLocks noChangeArrowheads="1"/>
          </p:cNvSpPr>
          <p:nvPr/>
        </p:nvSpPr>
        <p:spPr bwMode="auto">
          <a:xfrm>
            <a:off x="6561967" y="5656174"/>
            <a:ext cx="16453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HYPOTHALAMUS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(</a:t>
            </a:r>
            <a:r>
              <a:rPr lang="en-US" altLang="en-US" sz="1600" b="1" dirty="0" err="1"/>
              <a:t>PeF</a:t>
            </a:r>
            <a:r>
              <a:rPr lang="en-US" altLang="en-US" sz="1600" b="1" dirty="0"/>
              <a:t>)</a:t>
            </a:r>
          </a:p>
        </p:txBody>
      </p:sp>
      <p:sp>
        <p:nvSpPr>
          <p:cNvPr id="156" name="Lightning Bolt 155"/>
          <p:cNvSpPr/>
          <p:nvPr/>
        </p:nvSpPr>
        <p:spPr>
          <a:xfrm rot="10295996">
            <a:off x="3705807" y="5101453"/>
            <a:ext cx="381000" cy="15240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Lightning Bolt 156"/>
          <p:cNvSpPr/>
          <p:nvPr/>
        </p:nvSpPr>
        <p:spPr>
          <a:xfrm rot="15164074">
            <a:off x="4432351" y="3818458"/>
            <a:ext cx="381000" cy="15240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Lightning Bolt 157"/>
          <p:cNvSpPr/>
          <p:nvPr/>
        </p:nvSpPr>
        <p:spPr>
          <a:xfrm rot="15164074">
            <a:off x="6030779" y="3588080"/>
            <a:ext cx="381000" cy="15240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&quot;No&quot; Symbol 158"/>
          <p:cNvSpPr/>
          <p:nvPr/>
        </p:nvSpPr>
        <p:spPr>
          <a:xfrm>
            <a:off x="5210372" y="3075915"/>
            <a:ext cx="361507" cy="368624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0" name="&quot;No&quot; Symbol 159"/>
          <p:cNvSpPr/>
          <p:nvPr/>
        </p:nvSpPr>
        <p:spPr>
          <a:xfrm>
            <a:off x="7648777" y="3409073"/>
            <a:ext cx="361507" cy="368624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1" name="&quot;No&quot; Symbol 160"/>
          <p:cNvSpPr/>
          <p:nvPr/>
        </p:nvSpPr>
        <p:spPr>
          <a:xfrm>
            <a:off x="7748012" y="2944789"/>
            <a:ext cx="361507" cy="368624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2" name="Lightning Bolt 161"/>
          <p:cNvSpPr/>
          <p:nvPr/>
        </p:nvSpPr>
        <p:spPr>
          <a:xfrm rot="19339368">
            <a:off x="9128389" y="3720339"/>
            <a:ext cx="381000" cy="15240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Lightning Bolt 162"/>
          <p:cNvSpPr/>
          <p:nvPr/>
        </p:nvSpPr>
        <p:spPr>
          <a:xfrm rot="3324105">
            <a:off x="9407430" y="4808054"/>
            <a:ext cx="381000" cy="15240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Lightning Bolt 163"/>
          <p:cNvSpPr/>
          <p:nvPr/>
        </p:nvSpPr>
        <p:spPr>
          <a:xfrm rot="3701729">
            <a:off x="9474766" y="5640939"/>
            <a:ext cx="381000" cy="15240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24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1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1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 tmFilter="0, 0; .2, .5; .8, .5; 1, 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500" autoRev="1" fill="hold"/>
                                        <p:tgtEl>
                                          <p:spTgt spid="1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 tmFilter="0, 0; .2, .5; .8, .5; 1, 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500" autoRev="1" fill="hold"/>
                                        <p:tgtEl>
                                          <p:spTgt spid="1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 tmFilter="0, 0; .2, .5; .8, .5; 1, 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500" autoRev="1" fill="hold"/>
                                        <p:tgtEl>
                                          <p:spTgt spid="1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2" grpId="0" animBg="1"/>
      <p:bldP spid="119" grpId="0" animBg="1"/>
      <p:bldP spid="127" grpId="0"/>
      <p:bldP spid="156" grpId="0" animBg="1"/>
      <p:bldP spid="156" grpId="1" animBg="1"/>
      <p:bldP spid="157" grpId="0" animBg="1"/>
      <p:bldP spid="157" grpId="1" animBg="1"/>
      <p:bldP spid="158" grpId="0" animBg="1"/>
      <p:bldP spid="158" grpId="1" animBg="1"/>
      <p:bldP spid="159" grpId="0" animBg="1"/>
      <p:bldP spid="160" grpId="0" animBg="1"/>
      <p:bldP spid="161" grpId="0" animBg="1"/>
      <p:bldP spid="162" grpId="0" animBg="1"/>
      <p:bldP spid="162" grpId="1" animBg="1"/>
      <p:bldP spid="163" grpId="0" animBg="1"/>
      <p:bldP spid="163" grpId="1" animBg="1"/>
      <p:bldP spid="164" grpId="0" animBg="1"/>
      <p:bldP spid="164" grpId="1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32F0E47-05AA-4464-8283-6504AE26B34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70000"/>
            </a:schemeClr>
          </a:solidFill>
        </p:spPr>
        <p:txBody>
          <a:bodyPr/>
          <a:lstStyle/>
          <a:p>
            <a:r>
              <a:rPr lang="en-US" dirty="0"/>
              <a:t>So…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C459122-853E-4B72-8D28-57E279D05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69143"/>
            <a:ext cx="12192000" cy="2964089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Gene transfection of orexin into the amygdala can correct cataplexy…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But…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What can gene transfection tell us about depression?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147630F-ED10-4C29-82C3-E663262F0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400" y="4389120"/>
            <a:ext cx="3484064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1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A44D3C54-B146-4595-93FA-6BB2AFC47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553827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Orexin prevents depressive-like behavior by promoting stress resilience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="" xmlns:a16="http://schemas.microsoft.com/office/drawing/2014/main" id="{87AE098F-0971-4167-BCEC-DDC378750F1A}"/>
              </a:ext>
            </a:extLst>
          </p:cNvPr>
          <p:cNvSpPr txBox="1">
            <a:spLocks/>
          </p:cNvSpPr>
          <p:nvPr/>
        </p:nvSpPr>
        <p:spPr>
          <a:xfrm>
            <a:off x="4568375" y="2119131"/>
            <a:ext cx="2624831" cy="46393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Ji et al.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B107CF4-ABCE-4A24-A643-1C5C03EF0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521" y="2816225"/>
            <a:ext cx="7372350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7359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1F6D594E-0B4C-451D-9ADC-ED4F7F5F9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256" y="161928"/>
            <a:ext cx="5065486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Stress Resilience</a:t>
            </a:r>
          </a:p>
        </p:txBody>
      </p:sp>
      <p:pic>
        <p:nvPicPr>
          <p:cNvPr id="3074" name="Picture 2" descr="Image result for stress resilience">
            <a:extLst>
              <a:ext uri="{FF2B5EF4-FFF2-40B4-BE49-F238E27FC236}">
                <a16:creationId xmlns="" xmlns:a16="http://schemas.microsoft.com/office/drawing/2014/main" id="{CE79E4DA-CF39-4C31-B885-3386807966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4"/>
          <a:stretch/>
        </p:blipFill>
        <p:spPr bwMode="auto">
          <a:xfrm>
            <a:off x="2837783" y="2090964"/>
            <a:ext cx="6516433" cy="377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2D1C558-7D42-4232-8E35-858EAEBA373B}"/>
              </a:ext>
            </a:extLst>
          </p:cNvPr>
          <p:cNvSpPr txBox="1"/>
          <p:nvPr/>
        </p:nvSpPr>
        <p:spPr>
          <a:xfrm>
            <a:off x="-21770" y="6630667"/>
            <a:ext cx="10515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Norris, F. H., et al. (2009). "Looking for resilience: Understanding the longitudinal trajectories of responses to stress." </a:t>
            </a:r>
            <a:r>
              <a:rPr lang="en-US" sz="1000" u="sng" dirty="0"/>
              <a:t>Social science &amp; medicine </a:t>
            </a:r>
            <a:r>
              <a:rPr lang="en-US" sz="1000" b="1" u="sng" dirty="0"/>
              <a:t>68</a:t>
            </a:r>
            <a:r>
              <a:rPr lang="en-US" sz="1000" u="sng" dirty="0"/>
              <a:t>(12): 2190-2198.</a:t>
            </a:r>
          </a:p>
          <a:p>
            <a:r>
              <a:rPr lang="en-US" sz="1000" b="1" u="sng" dirty="0"/>
              <a:t>.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7659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1F6D594E-0B4C-451D-9ADC-ED4F7F5F9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70"/>
            <a:ext cx="12192000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Ventral Pallidum and Depression</a:t>
            </a:r>
          </a:p>
        </p:txBody>
      </p:sp>
      <p:pic>
        <p:nvPicPr>
          <p:cNvPr id="5" name="Picture 7" descr="Cover">
            <a:extLst>
              <a:ext uri="{FF2B5EF4-FFF2-40B4-BE49-F238E27FC236}">
                <a16:creationId xmlns="" xmlns:a16="http://schemas.microsoft.com/office/drawing/2014/main" id="{41455553-85F1-4613-A3CC-03F84203C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19" y="1370386"/>
            <a:ext cx="5429481" cy="414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2D1C558-7D42-4232-8E35-858EAEBA373B}"/>
              </a:ext>
            </a:extLst>
          </p:cNvPr>
          <p:cNvSpPr txBox="1"/>
          <p:nvPr/>
        </p:nvSpPr>
        <p:spPr>
          <a:xfrm>
            <a:off x="0" y="5455011"/>
            <a:ext cx="10515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ilPFC</a:t>
            </a:r>
            <a:r>
              <a:rPr lang="en-US" dirty="0"/>
              <a:t> = infralimbic region of the prefrontal cortex</a:t>
            </a:r>
          </a:p>
          <a:p>
            <a:r>
              <a:rPr lang="en-US" dirty="0" err="1"/>
              <a:t>vSub</a:t>
            </a:r>
            <a:r>
              <a:rPr lang="en-US" dirty="0"/>
              <a:t> = ventral subiculum of the hippocampus</a:t>
            </a:r>
          </a:p>
          <a:p>
            <a:r>
              <a:rPr lang="en-US" dirty="0" err="1"/>
              <a:t>NAc</a:t>
            </a:r>
            <a:r>
              <a:rPr lang="en-US" dirty="0"/>
              <a:t> = nucleus </a:t>
            </a:r>
            <a:r>
              <a:rPr lang="en-US" dirty="0" err="1"/>
              <a:t>accumbens</a:t>
            </a:r>
            <a:endParaRPr lang="en-US" dirty="0"/>
          </a:p>
          <a:p>
            <a:r>
              <a:rPr lang="en-US" dirty="0" err="1"/>
              <a:t>PPTg</a:t>
            </a:r>
            <a:r>
              <a:rPr lang="en-US" dirty="0"/>
              <a:t> = pedunculopontine tegmental nucleus</a:t>
            </a:r>
          </a:p>
          <a:p>
            <a:r>
              <a:rPr lang="en-US" dirty="0"/>
              <a:t> </a:t>
            </a:r>
            <a:endParaRPr lang="en-US" sz="1000" b="1" u="sng" dirty="0"/>
          </a:p>
          <a:p>
            <a:endParaRPr lang="en-US" sz="1000" dirty="0"/>
          </a:p>
        </p:txBody>
      </p:sp>
      <p:pic>
        <p:nvPicPr>
          <p:cNvPr id="6" name="Picture 5" descr="Cover">
            <a:extLst>
              <a:ext uri="{FF2B5EF4-FFF2-40B4-BE49-F238E27FC236}">
                <a16:creationId xmlns="" xmlns:a16="http://schemas.microsoft.com/office/drawing/2014/main" id="{B0E7A2B9-18BE-4726-9798-8DDC008AD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531" y="1425805"/>
            <a:ext cx="4912566" cy="409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ACA0797-7BBA-4B21-8FBD-B35B2947FD58}"/>
              </a:ext>
            </a:extLst>
          </p:cNvPr>
          <p:cNvSpPr txBox="1"/>
          <p:nvPr/>
        </p:nvSpPr>
        <p:spPr>
          <a:xfrm>
            <a:off x="-21770" y="6630667"/>
            <a:ext cx="1051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Belujon</a:t>
            </a:r>
            <a:r>
              <a:rPr lang="en-US" sz="1000" dirty="0"/>
              <a:t>, P. and A. A. Grace (2017). "Dopamine System Dysregulation in Major Depressive Disorders." </a:t>
            </a:r>
            <a:r>
              <a:rPr lang="en-US" sz="1000" u="sng" dirty="0"/>
              <a:t>International Journal of Neuropsychopharmacology </a:t>
            </a:r>
            <a:r>
              <a:rPr lang="en-US" sz="1000" b="1" u="sng" dirty="0"/>
              <a:t>20</a:t>
            </a:r>
            <a:r>
              <a:rPr lang="en-US" sz="1000" u="sng" dirty="0"/>
              <a:t>(12): 1036-1046.</a:t>
            </a:r>
            <a:r>
              <a:rPr lang="en-US" sz="1000" b="1" u="sng" dirty="0"/>
              <a:t>.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5038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7DA8D03-2874-49F4-A055-0256C8517A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19" t="21359" r="13568" b="48997"/>
          <a:stretch/>
        </p:blipFill>
        <p:spPr>
          <a:xfrm>
            <a:off x="371645" y="2894120"/>
            <a:ext cx="11448709" cy="245023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9C8746E4-2D3B-4862-926C-C923C001A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2229" y="161928"/>
            <a:ext cx="6778171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Orexin Receptors in VP</a:t>
            </a:r>
          </a:p>
        </p:txBody>
      </p:sp>
    </p:spTree>
    <p:extLst>
      <p:ext uri="{BB962C8B-B14F-4D97-AF65-F5344CB8AC3E}">
        <p14:creationId xmlns:p14="http://schemas.microsoft.com/office/powerpoint/2010/main" val="237990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D0D3E07-B7DE-409D-9129-1205D22881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56" t="53982" r="69685" b="7313"/>
          <a:stretch/>
        </p:blipFill>
        <p:spPr>
          <a:xfrm>
            <a:off x="6208170" y="1709314"/>
            <a:ext cx="4616388" cy="4705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ACD5D0E-EAAD-4651-B217-FF5717909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171" y="1949422"/>
            <a:ext cx="2423886" cy="422535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AFAABF31-1046-4714-9B99-FA3B3EA28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161928"/>
            <a:ext cx="9506856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Orexin Receptors and Behavioral Despair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09B95E5-A23F-4E4F-A6E8-FFE59E3060E2}"/>
              </a:ext>
            </a:extLst>
          </p:cNvPr>
          <p:cNvSpPr txBox="1"/>
          <p:nvPr/>
        </p:nvSpPr>
        <p:spPr>
          <a:xfrm>
            <a:off x="0" y="6500037"/>
            <a:ext cx="10515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TCS1102 = DORA = Dual Orexin Receptor Antagonist</a:t>
            </a:r>
          </a:p>
          <a:p>
            <a:r>
              <a:rPr lang="en-US" dirty="0"/>
              <a:t> </a:t>
            </a:r>
            <a:endParaRPr lang="en-US" sz="1000" b="1" u="sng" dirty="0"/>
          </a:p>
          <a:p>
            <a:endParaRPr lang="en-US" sz="1000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FBF47C1-1DAA-422F-B1FF-2DEBDD902F6D}"/>
              </a:ext>
            </a:extLst>
          </p:cNvPr>
          <p:cNvSpPr txBox="1"/>
          <p:nvPr/>
        </p:nvSpPr>
        <p:spPr>
          <a:xfrm>
            <a:off x="0" y="3450161"/>
            <a:ext cx="12192000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Blocking Orexin Receptors in the VP ↑ Behavioral Despair</a:t>
            </a:r>
          </a:p>
        </p:txBody>
      </p:sp>
    </p:spTree>
    <p:extLst>
      <p:ext uri="{BB962C8B-B14F-4D97-AF65-F5344CB8AC3E}">
        <p14:creationId xmlns:p14="http://schemas.microsoft.com/office/powerpoint/2010/main" val="417653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71D278C-BEDE-4A82-8FE7-867070C177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12" t="51401" r="72513" b="11933"/>
          <a:stretch/>
        </p:blipFill>
        <p:spPr>
          <a:xfrm>
            <a:off x="6531428" y="1655607"/>
            <a:ext cx="4426858" cy="46643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599676-DBA0-4EFA-A9D2-337D3198D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171" y="1949422"/>
            <a:ext cx="2423886" cy="422535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="" xmlns:a16="http://schemas.microsoft.com/office/drawing/2014/main" id="{4A2BEE66-5C09-417E-A37C-DD639D9CE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161928"/>
            <a:ext cx="9506856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Orexin Receptors and Behavioral Despair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EFC6009-D659-4A65-A4DA-33EDF5701E47}"/>
              </a:ext>
            </a:extLst>
          </p:cNvPr>
          <p:cNvSpPr txBox="1"/>
          <p:nvPr/>
        </p:nvSpPr>
        <p:spPr>
          <a:xfrm>
            <a:off x="0" y="3450161"/>
            <a:ext cx="12192000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Stimulating Orexin Receptors in the VP ↓ Behavioral Despair</a:t>
            </a:r>
          </a:p>
        </p:txBody>
      </p:sp>
    </p:spTree>
    <p:extLst>
      <p:ext uri="{BB962C8B-B14F-4D97-AF65-F5344CB8AC3E}">
        <p14:creationId xmlns:p14="http://schemas.microsoft.com/office/powerpoint/2010/main" val="353207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951DEE9-70E8-4271-AAEB-51B685F278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29" t="15405" r="46553" b="35793"/>
          <a:stretch/>
        </p:blipFill>
        <p:spPr>
          <a:xfrm>
            <a:off x="2400212" y="1862806"/>
            <a:ext cx="7765594" cy="479939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="" xmlns:a16="http://schemas.microsoft.com/office/drawing/2014/main" id="{CFDE84CE-A0F2-425C-9254-B30F69C35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2629" y="365125"/>
            <a:ext cx="8017691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Transfect VP Neurons</a:t>
            </a:r>
          </a:p>
        </p:txBody>
      </p:sp>
    </p:spTree>
    <p:extLst>
      <p:ext uri="{BB962C8B-B14F-4D97-AF65-F5344CB8AC3E}">
        <p14:creationId xmlns:p14="http://schemas.microsoft.com/office/powerpoint/2010/main" val="302104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16E87D7F-FF97-4616-8D6D-B963BBE7C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2629" y="365125"/>
            <a:ext cx="8017691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Transfect VP Neurons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5BF1826-0170-45DB-9C5A-B078DAB85136}"/>
              </a:ext>
            </a:extLst>
          </p:cNvPr>
          <p:cNvSpPr txBox="1"/>
          <p:nvPr/>
        </p:nvSpPr>
        <p:spPr>
          <a:xfrm>
            <a:off x="552989" y="1739110"/>
            <a:ext cx="2741749" cy="52322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LV</a:t>
            </a:r>
            <a:r>
              <a:rPr lang="en-US" sz="2800" dirty="0"/>
              <a:t>-</a:t>
            </a:r>
            <a:r>
              <a:rPr lang="en-US" sz="2800" dirty="0">
                <a:solidFill>
                  <a:srgbClr val="C00000"/>
                </a:solidFill>
              </a:rPr>
              <a:t>shOX1R</a:t>
            </a:r>
            <a:r>
              <a:rPr lang="en-US" sz="2800" dirty="0"/>
              <a:t>-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eGFP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74512BD-FB59-4DD0-9F34-72BAE4CAF33F}"/>
              </a:ext>
            </a:extLst>
          </p:cNvPr>
          <p:cNvSpPr txBox="1"/>
          <p:nvPr/>
        </p:nvSpPr>
        <p:spPr>
          <a:xfrm>
            <a:off x="8919026" y="1703126"/>
            <a:ext cx="2576286" cy="52322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LV</a:t>
            </a:r>
            <a:r>
              <a:rPr lang="en-US" sz="2800" dirty="0"/>
              <a:t>-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CON</a:t>
            </a:r>
            <a:r>
              <a:rPr lang="en-US" sz="2800" dirty="0"/>
              <a:t>-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eGFP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6A0176B-79EF-47F0-8647-ED4796170266}"/>
              </a:ext>
            </a:extLst>
          </p:cNvPr>
          <p:cNvSpPr txBox="1"/>
          <p:nvPr/>
        </p:nvSpPr>
        <p:spPr>
          <a:xfrm>
            <a:off x="0" y="4603258"/>
            <a:ext cx="12192000" cy="224676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Lentivirus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</a:rPr>
              <a:t>Short hairpin RNA for orexin 1 receptor</a:t>
            </a:r>
            <a:endParaRPr lang="en-US" sz="2000" dirty="0">
              <a:solidFill>
                <a:srgbClr val="C00000"/>
              </a:solidFill>
            </a:endParaRPr>
          </a:p>
          <a:p>
            <a:pPr algn="ctr"/>
            <a:r>
              <a:rPr lang="en-US" sz="2800" dirty="0">
                <a:solidFill>
                  <a:srgbClr val="7030A0"/>
                </a:solidFill>
              </a:rPr>
              <a:t>Short hairpin RNA for orexin 2 receptor</a:t>
            </a:r>
          </a:p>
          <a:p>
            <a:pPr algn="ctr"/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Short hairpin RNA for scrambled sequence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Enhanced Green Fluorescent Protein</a:t>
            </a:r>
          </a:p>
        </p:txBody>
      </p:sp>
      <p:pic>
        <p:nvPicPr>
          <p:cNvPr id="10242" name="Picture 2" descr="Image result for lentivirus">
            <a:extLst>
              <a:ext uri="{FF2B5EF4-FFF2-40B4-BE49-F238E27FC236}">
                <a16:creationId xmlns="" xmlns:a16="http://schemas.microsoft.com/office/drawing/2014/main" id="{344CB75A-8B97-4F2D-96BA-863D8794C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980" y="2268566"/>
            <a:ext cx="2286533" cy="22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8476234-A636-4D54-A0AA-A095129DA453}"/>
              </a:ext>
            </a:extLst>
          </p:cNvPr>
          <p:cNvSpPr txBox="1"/>
          <p:nvPr/>
        </p:nvSpPr>
        <p:spPr>
          <a:xfrm>
            <a:off x="4696819" y="1727819"/>
            <a:ext cx="2741749" cy="52322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LV</a:t>
            </a:r>
            <a:r>
              <a:rPr lang="en-US" sz="2800" dirty="0"/>
              <a:t>-</a:t>
            </a:r>
            <a:r>
              <a:rPr lang="en-US" sz="2800" dirty="0">
                <a:solidFill>
                  <a:srgbClr val="7030A0"/>
                </a:solidFill>
              </a:rPr>
              <a:t>shOX2R</a:t>
            </a:r>
            <a:r>
              <a:rPr lang="en-US" sz="2800" dirty="0"/>
              <a:t>-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eGFP</a:t>
            </a:r>
          </a:p>
        </p:txBody>
      </p:sp>
    </p:spTree>
    <p:extLst>
      <p:ext uri="{BB962C8B-B14F-4D97-AF65-F5344CB8AC3E}">
        <p14:creationId xmlns:p14="http://schemas.microsoft.com/office/powerpoint/2010/main" val="226625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DD3B103-7CF5-45B1-8E23-64BCF83238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287" t="16052" r="13204" b="38123"/>
          <a:stretch/>
        </p:blipFill>
        <p:spPr>
          <a:xfrm>
            <a:off x="5602518" y="1797492"/>
            <a:ext cx="5294754" cy="44733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EF348CB-E5D7-47E7-97C9-7D0B5ACDB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171" y="1949422"/>
            <a:ext cx="2423886" cy="422535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F16AAB5F-DD9B-41C2-BBE8-FC7A84930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161928"/>
            <a:ext cx="9506856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Orexin Receptors and Behavioral Despair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3F73517-2F18-49AB-8D26-D612F6701057}"/>
              </a:ext>
            </a:extLst>
          </p:cNvPr>
          <p:cNvSpPr txBox="1"/>
          <p:nvPr/>
        </p:nvSpPr>
        <p:spPr>
          <a:xfrm>
            <a:off x="0" y="3450161"/>
            <a:ext cx="12192000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Knocking down Orexin Receptors in the VP ↑ Behavioral Despair</a:t>
            </a:r>
          </a:p>
        </p:txBody>
      </p:sp>
    </p:spTree>
    <p:extLst>
      <p:ext uri="{BB962C8B-B14F-4D97-AF65-F5344CB8AC3E}">
        <p14:creationId xmlns:p14="http://schemas.microsoft.com/office/powerpoint/2010/main" val="352017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1">
            <a:extLst>
              <a:ext uri="{FF2B5EF4-FFF2-40B4-BE49-F238E27FC236}">
                <a16:creationId xmlns="" xmlns:a16="http://schemas.microsoft.com/office/drawing/2014/main" id="{FDAD7BD2-5690-45FA-95A6-A3FAC65E6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algn="ctr"/>
            <a:r>
              <a:rPr lang="en-US" dirty="0"/>
              <a:t>Post-Traumatic Stress Disorder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="" xmlns:a16="http://schemas.microsoft.com/office/drawing/2014/main" id="{813B227E-32D3-4085-A54A-B360C1444AE6}"/>
              </a:ext>
            </a:extLst>
          </p:cNvPr>
          <p:cNvSpPr/>
          <p:nvPr/>
        </p:nvSpPr>
        <p:spPr>
          <a:xfrm>
            <a:off x="838200" y="1402080"/>
            <a:ext cx="10515600" cy="546608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810599" y="1529956"/>
            <a:ext cx="8632166" cy="4568315"/>
            <a:chOff x="141288" y="1274763"/>
            <a:chExt cx="8632166" cy="4568315"/>
          </a:xfrm>
        </p:grpSpPr>
        <p:sp>
          <p:nvSpPr>
            <p:cNvPr id="9" name="TextBox 12"/>
            <p:cNvSpPr txBox="1">
              <a:spLocks noChangeArrowheads="1"/>
            </p:cNvSpPr>
            <p:nvPr/>
          </p:nvSpPr>
          <p:spPr bwMode="auto">
            <a:xfrm>
              <a:off x="457217" y="3166767"/>
              <a:ext cx="604870" cy="338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rgbClr val="FF0000"/>
                  </a:solidFill>
                </a:rPr>
                <a:t>lpITC</a:t>
              </a:r>
            </a:p>
          </p:txBody>
        </p:sp>
        <p:sp>
          <p:nvSpPr>
            <p:cNvPr id="10" name="TextBox 106"/>
            <p:cNvSpPr txBox="1">
              <a:spLocks noChangeArrowheads="1"/>
            </p:cNvSpPr>
            <p:nvPr/>
          </p:nvSpPr>
          <p:spPr bwMode="auto">
            <a:xfrm>
              <a:off x="1946370" y="3019118"/>
              <a:ext cx="720763" cy="338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rgbClr val="FF0000"/>
                  </a:solidFill>
                </a:rPr>
                <a:t>mpITC</a:t>
              </a: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304800" y="2933700"/>
              <a:ext cx="1249363" cy="2681288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" name="Oval 11"/>
            <p:cNvSpPr/>
            <p:nvPr/>
          </p:nvSpPr>
          <p:spPr bwMode="auto">
            <a:xfrm rot="20455346">
              <a:off x="1820863" y="2930525"/>
              <a:ext cx="1249362" cy="2217738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grpSp>
          <p:nvGrpSpPr>
            <p:cNvPr id="13" name="Group 6"/>
            <p:cNvGrpSpPr>
              <a:grpSpLocks/>
            </p:cNvGrpSpPr>
            <p:nvPr/>
          </p:nvGrpSpPr>
          <p:grpSpPr bwMode="auto">
            <a:xfrm>
              <a:off x="2673483" y="2368186"/>
              <a:ext cx="2127362" cy="2127434"/>
              <a:chOff x="2816972" y="1066800"/>
              <a:chExt cx="3136284" cy="3135964"/>
            </a:xfrm>
          </p:grpSpPr>
          <p:sp>
            <p:nvSpPr>
              <p:cNvPr id="108" name="Oval 107"/>
              <p:cNvSpPr/>
              <p:nvPr/>
            </p:nvSpPr>
            <p:spPr>
              <a:xfrm>
                <a:off x="2819117" y="1067337"/>
                <a:ext cx="3124416" cy="312399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9" name="Oval 5"/>
              <p:cNvSpPr/>
              <p:nvPr/>
            </p:nvSpPr>
            <p:spPr>
              <a:xfrm>
                <a:off x="3825484" y="1275603"/>
                <a:ext cx="2127411" cy="2922746"/>
              </a:xfrm>
              <a:custGeom>
                <a:avLst/>
                <a:gdLst>
                  <a:gd name="connsiteX0" fmla="*/ 0 w 381000"/>
                  <a:gd name="connsiteY0" fmla="*/ 1485900 h 2971800"/>
                  <a:gd name="connsiteX1" fmla="*/ 190500 w 381000"/>
                  <a:gd name="connsiteY1" fmla="*/ 0 h 2971800"/>
                  <a:gd name="connsiteX2" fmla="*/ 381000 w 381000"/>
                  <a:gd name="connsiteY2" fmla="*/ 1485900 h 2971800"/>
                  <a:gd name="connsiteX3" fmla="*/ 190500 w 381000"/>
                  <a:gd name="connsiteY3" fmla="*/ 2971800 h 2971800"/>
                  <a:gd name="connsiteX4" fmla="*/ 0 w 381000"/>
                  <a:gd name="connsiteY4" fmla="*/ 1485900 h 2971800"/>
                  <a:gd name="connsiteX0" fmla="*/ 1049575 w 1430575"/>
                  <a:gd name="connsiteY0" fmla="*/ 1485900 h 2832100"/>
                  <a:gd name="connsiteX1" fmla="*/ 1240075 w 1430575"/>
                  <a:gd name="connsiteY1" fmla="*/ 0 h 2832100"/>
                  <a:gd name="connsiteX2" fmla="*/ 1430575 w 1430575"/>
                  <a:gd name="connsiteY2" fmla="*/ 1485900 h 2832100"/>
                  <a:gd name="connsiteX3" fmla="*/ 8175 w 1430575"/>
                  <a:gd name="connsiteY3" fmla="*/ 2832100 h 2832100"/>
                  <a:gd name="connsiteX4" fmla="*/ 1049575 w 1430575"/>
                  <a:gd name="connsiteY4" fmla="*/ 1485900 h 2832100"/>
                  <a:gd name="connsiteX0" fmla="*/ 1064404 w 2194704"/>
                  <a:gd name="connsiteY0" fmla="*/ 1486802 h 2835536"/>
                  <a:gd name="connsiteX1" fmla="*/ 1254904 w 2194704"/>
                  <a:gd name="connsiteY1" fmla="*/ 902 h 2835536"/>
                  <a:gd name="connsiteX2" fmla="*/ 2194704 w 2194704"/>
                  <a:gd name="connsiteY2" fmla="*/ 1702702 h 2835536"/>
                  <a:gd name="connsiteX3" fmla="*/ 23004 w 2194704"/>
                  <a:gd name="connsiteY3" fmla="*/ 2833002 h 2835536"/>
                  <a:gd name="connsiteX4" fmla="*/ 1064404 w 2194704"/>
                  <a:gd name="connsiteY4" fmla="*/ 1486802 h 2835536"/>
                  <a:gd name="connsiteX0" fmla="*/ 1064404 w 2217190"/>
                  <a:gd name="connsiteY0" fmla="*/ 1486802 h 2835536"/>
                  <a:gd name="connsiteX1" fmla="*/ 1254904 w 2217190"/>
                  <a:gd name="connsiteY1" fmla="*/ 902 h 2835536"/>
                  <a:gd name="connsiteX2" fmla="*/ 2194704 w 2217190"/>
                  <a:gd name="connsiteY2" fmla="*/ 1702702 h 2835536"/>
                  <a:gd name="connsiteX3" fmla="*/ 23004 w 2217190"/>
                  <a:gd name="connsiteY3" fmla="*/ 2833002 h 2835536"/>
                  <a:gd name="connsiteX4" fmla="*/ 1064404 w 2217190"/>
                  <a:gd name="connsiteY4" fmla="*/ 1486802 h 2835536"/>
                  <a:gd name="connsiteX0" fmla="*/ 1064404 w 2217190"/>
                  <a:gd name="connsiteY0" fmla="*/ 1486802 h 2961851"/>
                  <a:gd name="connsiteX1" fmla="*/ 1254904 w 2217190"/>
                  <a:gd name="connsiteY1" fmla="*/ 902 h 2961851"/>
                  <a:gd name="connsiteX2" fmla="*/ 2194704 w 2217190"/>
                  <a:gd name="connsiteY2" fmla="*/ 1702702 h 2961851"/>
                  <a:gd name="connsiteX3" fmla="*/ 23004 w 2217190"/>
                  <a:gd name="connsiteY3" fmla="*/ 2833002 h 2961851"/>
                  <a:gd name="connsiteX4" fmla="*/ 1064404 w 2217190"/>
                  <a:gd name="connsiteY4" fmla="*/ 1486802 h 2961851"/>
                  <a:gd name="connsiteX0" fmla="*/ 1100489 w 2215045"/>
                  <a:gd name="connsiteY0" fmla="*/ 2257028 h 2916473"/>
                  <a:gd name="connsiteX1" fmla="*/ 1252889 w 2215045"/>
                  <a:gd name="connsiteY1" fmla="*/ 9128 h 2916473"/>
                  <a:gd name="connsiteX2" fmla="*/ 2192689 w 2215045"/>
                  <a:gd name="connsiteY2" fmla="*/ 1710928 h 2916473"/>
                  <a:gd name="connsiteX3" fmla="*/ 20989 w 2215045"/>
                  <a:gd name="connsiteY3" fmla="*/ 2841228 h 2916473"/>
                  <a:gd name="connsiteX4" fmla="*/ 1100489 w 2215045"/>
                  <a:gd name="connsiteY4" fmla="*/ 2257028 h 2916473"/>
                  <a:gd name="connsiteX0" fmla="*/ 950609 w 2065165"/>
                  <a:gd name="connsiteY0" fmla="*/ 2257028 h 2916473"/>
                  <a:gd name="connsiteX1" fmla="*/ 1103009 w 2065165"/>
                  <a:gd name="connsiteY1" fmla="*/ 9128 h 2916473"/>
                  <a:gd name="connsiteX2" fmla="*/ 2042809 w 2065165"/>
                  <a:gd name="connsiteY2" fmla="*/ 1710928 h 2916473"/>
                  <a:gd name="connsiteX3" fmla="*/ 23509 w 2065165"/>
                  <a:gd name="connsiteY3" fmla="*/ 2841228 h 2916473"/>
                  <a:gd name="connsiteX4" fmla="*/ 950609 w 2065165"/>
                  <a:gd name="connsiteY4" fmla="*/ 2257028 h 2916473"/>
                  <a:gd name="connsiteX0" fmla="*/ 838636 w 1953192"/>
                  <a:gd name="connsiteY0" fmla="*/ 2257028 h 2908880"/>
                  <a:gd name="connsiteX1" fmla="*/ 991036 w 1953192"/>
                  <a:gd name="connsiteY1" fmla="*/ 9128 h 2908880"/>
                  <a:gd name="connsiteX2" fmla="*/ 1930836 w 1953192"/>
                  <a:gd name="connsiteY2" fmla="*/ 1710928 h 2908880"/>
                  <a:gd name="connsiteX3" fmla="*/ 25836 w 1953192"/>
                  <a:gd name="connsiteY3" fmla="*/ 2828528 h 2908880"/>
                  <a:gd name="connsiteX4" fmla="*/ 838636 w 1953192"/>
                  <a:gd name="connsiteY4" fmla="*/ 2257028 h 2908880"/>
                  <a:gd name="connsiteX0" fmla="*/ 1012988 w 2127544"/>
                  <a:gd name="connsiteY0" fmla="*/ 2257028 h 2924160"/>
                  <a:gd name="connsiteX1" fmla="*/ 1165388 w 2127544"/>
                  <a:gd name="connsiteY1" fmla="*/ 9128 h 2924160"/>
                  <a:gd name="connsiteX2" fmla="*/ 2105188 w 2127544"/>
                  <a:gd name="connsiteY2" fmla="*/ 1710928 h 2924160"/>
                  <a:gd name="connsiteX3" fmla="*/ 22388 w 2127544"/>
                  <a:gd name="connsiteY3" fmla="*/ 2853928 h 2924160"/>
                  <a:gd name="connsiteX4" fmla="*/ 1012988 w 2127544"/>
                  <a:gd name="connsiteY4" fmla="*/ 2257028 h 2924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7544" h="2924160">
                    <a:moveTo>
                      <a:pt x="1012988" y="2257028"/>
                    </a:moveTo>
                    <a:cubicBezTo>
                      <a:pt x="1203488" y="1782895"/>
                      <a:pt x="983355" y="100145"/>
                      <a:pt x="1165388" y="9128"/>
                    </a:cubicBezTo>
                    <a:cubicBezTo>
                      <a:pt x="1347421" y="-81889"/>
                      <a:pt x="2282988" y="509288"/>
                      <a:pt x="2105188" y="1710928"/>
                    </a:cubicBezTo>
                    <a:cubicBezTo>
                      <a:pt x="1546388" y="3484068"/>
                      <a:pt x="204421" y="2762911"/>
                      <a:pt x="22388" y="2853928"/>
                    </a:cubicBezTo>
                    <a:cubicBezTo>
                      <a:pt x="-159645" y="2944945"/>
                      <a:pt x="822488" y="2731161"/>
                      <a:pt x="1012988" y="225702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10" name="Oval 4"/>
              <p:cNvSpPr/>
              <p:nvPr/>
            </p:nvSpPr>
            <p:spPr>
              <a:xfrm>
                <a:off x="2816776" y="1121159"/>
                <a:ext cx="1453381" cy="3081870"/>
              </a:xfrm>
              <a:custGeom>
                <a:avLst/>
                <a:gdLst>
                  <a:gd name="connsiteX0" fmla="*/ 0 w 1295400"/>
                  <a:gd name="connsiteY0" fmla="*/ 1485900 h 2971800"/>
                  <a:gd name="connsiteX1" fmla="*/ 647700 w 1295400"/>
                  <a:gd name="connsiteY1" fmla="*/ 0 h 2971800"/>
                  <a:gd name="connsiteX2" fmla="*/ 1295400 w 1295400"/>
                  <a:gd name="connsiteY2" fmla="*/ 1485900 h 2971800"/>
                  <a:gd name="connsiteX3" fmla="*/ 647700 w 1295400"/>
                  <a:gd name="connsiteY3" fmla="*/ 2971800 h 2971800"/>
                  <a:gd name="connsiteX4" fmla="*/ 0 w 1295400"/>
                  <a:gd name="connsiteY4" fmla="*/ 1485900 h 2971800"/>
                  <a:gd name="connsiteX0" fmla="*/ 12107 w 1373296"/>
                  <a:gd name="connsiteY0" fmla="*/ 1485900 h 2971800"/>
                  <a:gd name="connsiteX1" fmla="*/ 1167807 w 1373296"/>
                  <a:gd name="connsiteY1" fmla="*/ 0 h 2971800"/>
                  <a:gd name="connsiteX2" fmla="*/ 1307507 w 1373296"/>
                  <a:gd name="connsiteY2" fmla="*/ 1485900 h 2971800"/>
                  <a:gd name="connsiteX3" fmla="*/ 659807 w 1373296"/>
                  <a:gd name="connsiteY3" fmla="*/ 2971800 h 2971800"/>
                  <a:gd name="connsiteX4" fmla="*/ 12107 w 1373296"/>
                  <a:gd name="connsiteY4" fmla="*/ 1485900 h 2971800"/>
                  <a:gd name="connsiteX0" fmla="*/ 12107 w 1676408"/>
                  <a:gd name="connsiteY0" fmla="*/ 1566651 h 3052551"/>
                  <a:gd name="connsiteX1" fmla="*/ 1167807 w 1676408"/>
                  <a:gd name="connsiteY1" fmla="*/ 80751 h 3052551"/>
                  <a:gd name="connsiteX2" fmla="*/ 1307507 w 1676408"/>
                  <a:gd name="connsiteY2" fmla="*/ 1566651 h 3052551"/>
                  <a:gd name="connsiteX3" fmla="*/ 659807 w 1676408"/>
                  <a:gd name="connsiteY3" fmla="*/ 3052551 h 3052551"/>
                  <a:gd name="connsiteX4" fmla="*/ 12107 w 1676408"/>
                  <a:gd name="connsiteY4" fmla="*/ 1566651 h 3052551"/>
                  <a:gd name="connsiteX0" fmla="*/ 5477 w 1669778"/>
                  <a:gd name="connsiteY0" fmla="*/ 1566651 h 3116051"/>
                  <a:gd name="connsiteX1" fmla="*/ 1161177 w 1669778"/>
                  <a:gd name="connsiteY1" fmla="*/ 80751 h 3116051"/>
                  <a:gd name="connsiteX2" fmla="*/ 1300877 w 1669778"/>
                  <a:gd name="connsiteY2" fmla="*/ 1566651 h 3116051"/>
                  <a:gd name="connsiteX3" fmla="*/ 1389777 w 1669778"/>
                  <a:gd name="connsiteY3" fmla="*/ 3116051 h 3116051"/>
                  <a:gd name="connsiteX4" fmla="*/ 5477 w 1669778"/>
                  <a:gd name="connsiteY4" fmla="*/ 1566651 h 3116051"/>
                  <a:gd name="connsiteX0" fmla="*/ 5477 w 1876648"/>
                  <a:gd name="connsiteY0" fmla="*/ 1566651 h 3141399"/>
                  <a:gd name="connsiteX1" fmla="*/ 1161177 w 1876648"/>
                  <a:gd name="connsiteY1" fmla="*/ 80751 h 3141399"/>
                  <a:gd name="connsiteX2" fmla="*/ 1300877 w 1876648"/>
                  <a:gd name="connsiteY2" fmla="*/ 1566651 h 3141399"/>
                  <a:gd name="connsiteX3" fmla="*/ 1389777 w 1876648"/>
                  <a:gd name="connsiteY3" fmla="*/ 3116051 h 3141399"/>
                  <a:gd name="connsiteX4" fmla="*/ 5477 w 1876648"/>
                  <a:gd name="connsiteY4" fmla="*/ 1566651 h 3141399"/>
                  <a:gd name="connsiteX0" fmla="*/ 1039 w 1419639"/>
                  <a:gd name="connsiteY0" fmla="*/ 1486631 h 3037293"/>
                  <a:gd name="connsiteX1" fmla="*/ 1156739 w 1419639"/>
                  <a:gd name="connsiteY1" fmla="*/ 731 h 3037293"/>
                  <a:gd name="connsiteX2" fmla="*/ 1029739 w 1419639"/>
                  <a:gd name="connsiteY2" fmla="*/ 1677131 h 3037293"/>
                  <a:gd name="connsiteX3" fmla="*/ 1385339 w 1419639"/>
                  <a:gd name="connsiteY3" fmla="*/ 3036031 h 3037293"/>
                  <a:gd name="connsiteX4" fmla="*/ 1039 w 1419639"/>
                  <a:gd name="connsiteY4" fmla="*/ 1486631 h 3037293"/>
                  <a:gd name="connsiteX0" fmla="*/ 6694 w 1425294"/>
                  <a:gd name="connsiteY0" fmla="*/ 1487678 h 3038340"/>
                  <a:gd name="connsiteX1" fmla="*/ 1162394 w 1425294"/>
                  <a:gd name="connsiteY1" fmla="*/ 1778 h 3038340"/>
                  <a:gd name="connsiteX2" fmla="*/ 1035394 w 1425294"/>
                  <a:gd name="connsiteY2" fmla="*/ 1678178 h 3038340"/>
                  <a:gd name="connsiteX3" fmla="*/ 1390994 w 1425294"/>
                  <a:gd name="connsiteY3" fmla="*/ 3037078 h 3038340"/>
                  <a:gd name="connsiteX4" fmla="*/ 6694 w 1425294"/>
                  <a:gd name="connsiteY4" fmla="*/ 1487678 h 3038340"/>
                  <a:gd name="connsiteX0" fmla="*/ 99 w 1418699"/>
                  <a:gd name="connsiteY0" fmla="*/ 1488194 h 3038856"/>
                  <a:gd name="connsiteX1" fmla="*/ 1155799 w 1418699"/>
                  <a:gd name="connsiteY1" fmla="*/ 2294 h 3038856"/>
                  <a:gd name="connsiteX2" fmla="*/ 1028799 w 1418699"/>
                  <a:gd name="connsiteY2" fmla="*/ 1678694 h 3038856"/>
                  <a:gd name="connsiteX3" fmla="*/ 1384399 w 1418699"/>
                  <a:gd name="connsiteY3" fmla="*/ 3037594 h 3038856"/>
                  <a:gd name="connsiteX4" fmla="*/ 99 w 1418699"/>
                  <a:gd name="connsiteY4" fmla="*/ 1488194 h 3038856"/>
                  <a:gd name="connsiteX0" fmla="*/ 99 w 1418699"/>
                  <a:gd name="connsiteY0" fmla="*/ 1547229 h 3097891"/>
                  <a:gd name="connsiteX1" fmla="*/ 1155799 w 1418699"/>
                  <a:gd name="connsiteY1" fmla="*/ 61329 h 3097891"/>
                  <a:gd name="connsiteX2" fmla="*/ 1028799 w 1418699"/>
                  <a:gd name="connsiteY2" fmla="*/ 1737729 h 3097891"/>
                  <a:gd name="connsiteX3" fmla="*/ 1384399 w 1418699"/>
                  <a:gd name="connsiteY3" fmla="*/ 3096629 h 3097891"/>
                  <a:gd name="connsiteX4" fmla="*/ 99 w 1418699"/>
                  <a:gd name="connsiteY4" fmla="*/ 1547229 h 3097891"/>
                  <a:gd name="connsiteX0" fmla="*/ 1101 w 1407690"/>
                  <a:gd name="connsiteY0" fmla="*/ 1518517 h 3069179"/>
                  <a:gd name="connsiteX1" fmla="*/ 1156801 w 1407690"/>
                  <a:gd name="connsiteY1" fmla="*/ 32617 h 3069179"/>
                  <a:gd name="connsiteX2" fmla="*/ 1029801 w 1407690"/>
                  <a:gd name="connsiteY2" fmla="*/ 1709017 h 3069179"/>
                  <a:gd name="connsiteX3" fmla="*/ 1372701 w 1407690"/>
                  <a:gd name="connsiteY3" fmla="*/ 3067917 h 3069179"/>
                  <a:gd name="connsiteX4" fmla="*/ 1101 w 1407690"/>
                  <a:gd name="connsiteY4" fmla="*/ 1518517 h 3069179"/>
                  <a:gd name="connsiteX0" fmla="*/ 1101 w 1769024"/>
                  <a:gd name="connsiteY0" fmla="*/ 1518517 h 3100177"/>
                  <a:gd name="connsiteX1" fmla="*/ 1156801 w 1769024"/>
                  <a:gd name="connsiteY1" fmla="*/ 32617 h 3100177"/>
                  <a:gd name="connsiteX2" fmla="*/ 1029801 w 1769024"/>
                  <a:gd name="connsiteY2" fmla="*/ 1709017 h 3100177"/>
                  <a:gd name="connsiteX3" fmla="*/ 1372701 w 1769024"/>
                  <a:gd name="connsiteY3" fmla="*/ 3067917 h 3100177"/>
                  <a:gd name="connsiteX4" fmla="*/ 1101 w 1769024"/>
                  <a:gd name="connsiteY4" fmla="*/ 1518517 h 3100177"/>
                  <a:gd name="connsiteX0" fmla="*/ 13434 w 1781357"/>
                  <a:gd name="connsiteY0" fmla="*/ 1523308 h 3104968"/>
                  <a:gd name="connsiteX1" fmla="*/ 1169134 w 1781357"/>
                  <a:gd name="connsiteY1" fmla="*/ 37408 h 3104968"/>
                  <a:gd name="connsiteX2" fmla="*/ 1042134 w 1781357"/>
                  <a:gd name="connsiteY2" fmla="*/ 1713808 h 3104968"/>
                  <a:gd name="connsiteX3" fmla="*/ 1385034 w 1781357"/>
                  <a:gd name="connsiteY3" fmla="*/ 3072708 h 3104968"/>
                  <a:gd name="connsiteX4" fmla="*/ 13434 w 1781357"/>
                  <a:gd name="connsiteY4" fmla="*/ 1523308 h 3104968"/>
                  <a:gd name="connsiteX0" fmla="*/ 13434 w 1781357"/>
                  <a:gd name="connsiteY0" fmla="*/ 1525210 h 3106870"/>
                  <a:gd name="connsiteX1" fmla="*/ 1169134 w 1781357"/>
                  <a:gd name="connsiteY1" fmla="*/ 39310 h 3106870"/>
                  <a:gd name="connsiteX2" fmla="*/ 1042134 w 1781357"/>
                  <a:gd name="connsiteY2" fmla="*/ 1715710 h 3106870"/>
                  <a:gd name="connsiteX3" fmla="*/ 1385034 w 1781357"/>
                  <a:gd name="connsiteY3" fmla="*/ 3074610 h 3106870"/>
                  <a:gd name="connsiteX4" fmla="*/ 13434 w 1781357"/>
                  <a:gd name="connsiteY4" fmla="*/ 1525210 h 3106870"/>
                  <a:gd name="connsiteX0" fmla="*/ 5828 w 1773751"/>
                  <a:gd name="connsiteY0" fmla="*/ 1522949 h 3104609"/>
                  <a:gd name="connsiteX1" fmla="*/ 1161528 w 1773751"/>
                  <a:gd name="connsiteY1" fmla="*/ 37049 h 3104609"/>
                  <a:gd name="connsiteX2" fmla="*/ 1034528 w 1773751"/>
                  <a:gd name="connsiteY2" fmla="*/ 1713449 h 3104609"/>
                  <a:gd name="connsiteX3" fmla="*/ 1377428 w 1773751"/>
                  <a:gd name="connsiteY3" fmla="*/ 3072349 h 3104609"/>
                  <a:gd name="connsiteX4" fmla="*/ 5828 w 1773751"/>
                  <a:gd name="connsiteY4" fmla="*/ 1522949 h 3104609"/>
                  <a:gd name="connsiteX0" fmla="*/ 3054 w 1770977"/>
                  <a:gd name="connsiteY0" fmla="*/ 1521907 h 3103567"/>
                  <a:gd name="connsiteX1" fmla="*/ 1158754 w 1770977"/>
                  <a:gd name="connsiteY1" fmla="*/ 36007 h 3103567"/>
                  <a:gd name="connsiteX2" fmla="*/ 1031754 w 1770977"/>
                  <a:gd name="connsiteY2" fmla="*/ 1712407 h 3103567"/>
                  <a:gd name="connsiteX3" fmla="*/ 1374654 w 1770977"/>
                  <a:gd name="connsiteY3" fmla="*/ 3071307 h 3103567"/>
                  <a:gd name="connsiteX4" fmla="*/ 3054 w 1770977"/>
                  <a:gd name="connsiteY4" fmla="*/ 1521907 h 3103567"/>
                  <a:gd name="connsiteX0" fmla="*/ 2529 w 1394032"/>
                  <a:gd name="connsiteY0" fmla="*/ 1489306 h 3040354"/>
                  <a:gd name="connsiteX1" fmla="*/ 1158229 w 1394032"/>
                  <a:gd name="connsiteY1" fmla="*/ 3406 h 3040354"/>
                  <a:gd name="connsiteX2" fmla="*/ 853429 w 1394032"/>
                  <a:gd name="connsiteY2" fmla="*/ 1209906 h 3040354"/>
                  <a:gd name="connsiteX3" fmla="*/ 1374129 w 1394032"/>
                  <a:gd name="connsiteY3" fmla="*/ 3038706 h 3040354"/>
                  <a:gd name="connsiteX4" fmla="*/ 2529 w 1394032"/>
                  <a:gd name="connsiteY4" fmla="*/ 1489306 h 3040354"/>
                  <a:gd name="connsiteX0" fmla="*/ 2529 w 1393110"/>
                  <a:gd name="connsiteY0" fmla="*/ 1489306 h 3040354"/>
                  <a:gd name="connsiteX1" fmla="*/ 1158229 w 1393110"/>
                  <a:gd name="connsiteY1" fmla="*/ 3406 h 3040354"/>
                  <a:gd name="connsiteX2" fmla="*/ 853429 w 1393110"/>
                  <a:gd name="connsiteY2" fmla="*/ 1209906 h 3040354"/>
                  <a:gd name="connsiteX3" fmla="*/ 1374129 w 1393110"/>
                  <a:gd name="connsiteY3" fmla="*/ 3038706 h 3040354"/>
                  <a:gd name="connsiteX4" fmla="*/ 2529 w 1393110"/>
                  <a:gd name="connsiteY4" fmla="*/ 1489306 h 3040354"/>
                  <a:gd name="connsiteX0" fmla="*/ 2529 w 1393110"/>
                  <a:gd name="connsiteY0" fmla="*/ 1488854 h 3039902"/>
                  <a:gd name="connsiteX1" fmla="*/ 1158229 w 1393110"/>
                  <a:gd name="connsiteY1" fmla="*/ 2954 h 3039902"/>
                  <a:gd name="connsiteX2" fmla="*/ 853429 w 1393110"/>
                  <a:gd name="connsiteY2" fmla="*/ 1209454 h 3039902"/>
                  <a:gd name="connsiteX3" fmla="*/ 1374129 w 1393110"/>
                  <a:gd name="connsiteY3" fmla="*/ 3038254 h 3039902"/>
                  <a:gd name="connsiteX4" fmla="*/ 2529 w 1393110"/>
                  <a:gd name="connsiteY4" fmla="*/ 1488854 h 3039902"/>
                  <a:gd name="connsiteX0" fmla="*/ 3741 w 1394322"/>
                  <a:gd name="connsiteY0" fmla="*/ 1500078 h 3051126"/>
                  <a:gd name="connsiteX1" fmla="*/ 1159441 w 1394322"/>
                  <a:gd name="connsiteY1" fmla="*/ 14178 h 3051126"/>
                  <a:gd name="connsiteX2" fmla="*/ 854641 w 1394322"/>
                  <a:gd name="connsiteY2" fmla="*/ 1220678 h 3051126"/>
                  <a:gd name="connsiteX3" fmla="*/ 1375341 w 1394322"/>
                  <a:gd name="connsiteY3" fmla="*/ 3049478 h 3051126"/>
                  <a:gd name="connsiteX4" fmla="*/ 3741 w 1394322"/>
                  <a:gd name="connsiteY4" fmla="*/ 1500078 h 3051126"/>
                  <a:gd name="connsiteX0" fmla="*/ 2427 w 1393008"/>
                  <a:gd name="connsiteY0" fmla="*/ 1508036 h 3060253"/>
                  <a:gd name="connsiteX1" fmla="*/ 1158127 w 1393008"/>
                  <a:gd name="connsiteY1" fmla="*/ 22136 h 3060253"/>
                  <a:gd name="connsiteX2" fmla="*/ 853327 w 1393008"/>
                  <a:gd name="connsiteY2" fmla="*/ 1228636 h 3060253"/>
                  <a:gd name="connsiteX3" fmla="*/ 1374027 w 1393008"/>
                  <a:gd name="connsiteY3" fmla="*/ 3057436 h 3060253"/>
                  <a:gd name="connsiteX4" fmla="*/ 2427 w 1393008"/>
                  <a:gd name="connsiteY4" fmla="*/ 1508036 h 3060253"/>
                  <a:gd name="connsiteX0" fmla="*/ 2427 w 1452699"/>
                  <a:gd name="connsiteY0" fmla="*/ 1508036 h 3081901"/>
                  <a:gd name="connsiteX1" fmla="*/ 1158127 w 1452699"/>
                  <a:gd name="connsiteY1" fmla="*/ 22136 h 3081901"/>
                  <a:gd name="connsiteX2" fmla="*/ 853327 w 1452699"/>
                  <a:gd name="connsiteY2" fmla="*/ 1228636 h 3081901"/>
                  <a:gd name="connsiteX3" fmla="*/ 1374027 w 1452699"/>
                  <a:gd name="connsiteY3" fmla="*/ 3057436 h 3081901"/>
                  <a:gd name="connsiteX4" fmla="*/ 2427 w 1452699"/>
                  <a:gd name="connsiteY4" fmla="*/ 1508036 h 3081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2699" h="3081901">
                    <a:moveTo>
                      <a:pt x="2427" y="1508036"/>
                    </a:moveTo>
                    <a:cubicBezTo>
                      <a:pt x="-46256" y="443353"/>
                      <a:pt x="648010" y="-121797"/>
                      <a:pt x="1158127" y="22136"/>
                    </a:cubicBezTo>
                    <a:cubicBezTo>
                      <a:pt x="1668244" y="166069"/>
                      <a:pt x="726327" y="484196"/>
                      <a:pt x="853327" y="1228636"/>
                    </a:cubicBezTo>
                    <a:cubicBezTo>
                      <a:pt x="815227" y="2354076"/>
                      <a:pt x="1719044" y="2896569"/>
                      <a:pt x="1374027" y="3057436"/>
                    </a:cubicBezTo>
                    <a:cubicBezTo>
                      <a:pt x="1029010" y="3218303"/>
                      <a:pt x="51110" y="2572719"/>
                      <a:pt x="2427" y="15080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14" name="Isosceles Triangle 7"/>
            <p:cNvSpPr/>
            <p:nvPr/>
          </p:nvSpPr>
          <p:spPr bwMode="auto">
            <a:xfrm rot="10800000">
              <a:off x="5562600" y="2362200"/>
              <a:ext cx="1727200" cy="1744662"/>
            </a:xfrm>
            <a:custGeom>
              <a:avLst/>
              <a:gdLst>
                <a:gd name="connsiteX0" fmla="*/ 0 w 2651760"/>
                <a:gd name="connsiteY0" fmla="*/ 2286000 h 2286000"/>
                <a:gd name="connsiteX1" fmla="*/ 1325880 w 2651760"/>
                <a:gd name="connsiteY1" fmla="*/ 0 h 2286000"/>
                <a:gd name="connsiteX2" fmla="*/ 2651760 w 2651760"/>
                <a:gd name="connsiteY2" fmla="*/ 2286000 h 2286000"/>
                <a:gd name="connsiteX3" fmla="*/ 0 w 2651760"/>
                <a:gd name="connsiteY3" fmla="*/ 2286000 h 2286000"/>
                <a:gd name="connsiteX0" fmla="*/ 0 w 2651760"/>
                <a:gd name="connsiteY0" fmla="*/ 2286000 h 2652888"/>
                <a:gd name="connsiteX1" fmla="*/ 1325880 w 2651760"/>
                <a:gd name="connsiteY1" fmla="*/ 0 h 2652888"/>
                <a:gd name="connsiteX2" fmla="*/ 2651760 w 2651760"/>
                <a:gd name="connsiteY2" fmla="*/ 2286000 h 2652888"/>
                <a:gd name="connsiteX3" fmla="*/ 0 w 2651760"/>
                <a:gd name="connsiteY3" fmla="*/ 2286000 h 2652888"/>
                <a:gd name="connsiteX0" fmla="*/ 0 w 2680094"/>
                <a:gd name="connsiteY0" fmla="*/ 2286000 h 2652888"/>
                <a:gd name="connsiteX1" fmla="*/ 1325880 w 2680094"/>
                <a:gd name="connsiteY1" fmla="*/ 0 h 2652888"/>
                <a:gd name="connsiteX2" fmla="*/ 2651760 w 2680094"/>
                <a:gd name="connsiteY2" fmla="*/ 2286000 h 2652888"/>
                <a:gd name="connsiteX3" fmla="*/ 0 w 2680094"/>
                <a:gd name="connsiteY3" fmla="*/ 2286000 h 2652888"/>
                <a:gd name="connsiteX0" fmla="*/ 0 w 2680094"/>
                <a:gd name="connsiteY0" fmla="*/ 2286000 h 2831572"/>
                <a:gd name="connsiteX1" fmla="*/ 1325880 w 2680094"/>
                <a:gd name="connsiteY1" fmla="*/ 0 h 2831572"/>
                <a:gd name="connsiteX2" fmla="*/ 2651760 w 2680094"/>
                <a:gd name="connsiteY2" fmla="*/ 2286000 h 2831572"/>
                <a:gd name="connsiteX3" fmla="*/ 0 w 2680094"/>
                <a:gd name="connsiteY3" fmla="*/ 2286000 h 2831572"/>
                <a:gd name="connsiteX0" fmla="*/ 50029 w 2730123"/>
                <a:gd name="connsiteY0" fmla="*/ 2286000 h 2831572"/>
                <a:gd name="connsiteX1" fmla="*/ 1375909 w 2730123"/>
                <a:gd name="connsiteY1" fmla="*/ 0 h 2831572"/>
                <a:gd name="connsiteX2" fmla="*/ 2701789 w 2730123"/>
                <a:gd name="connsiteY2" fmla="*/ 2286000 h 2831572"/>
                <a:gd name="connsiteX3" fmla="*/ 50029 w 2730123"/>
                <a:gd name="connsiteY3" fmla="*/ 2286000 h 2831572"/>
                <a:gd name="connsiteX0" fmla="*/ 50029 w 2726744"/>
                <a:gd name="connsiteY0" fmla="*/ 2286000 h 2831572"/>
                <a:gd name="connsiteX1" fmla="*/ 1375909 w 2726744"/>
                <a:gd name="connsiteY1" fmla="*/ 0 h 2831572"/>
                <a:gd name="connsiteX2" fmla="*/ 2701789 w 2726744"/>
                <a:gd name="connsiteY2" fmla="*/ 2286000 h 2831572"/>
                <a:gd name="connsiteX3" fmla="*/ 50029 w 2726744"/>
                <a:gd name="connsiteY3" fmla="*/ 2286000 h 2831572"/>
                <a:gd name="connsiteX0" fmla="*/ 44016 w 2720731"/>
                <a:gd name="connsiteY0" fmla="*/ 2286000 h 2831572"/>
                <a:gd name="connsiteX1" fmla="*/ 1369896 w 2720731"/>
                <a:gd name="connsiteY1" fmla="*/ 0 h 2831572"/>
                <a:gd name="connsiteX2" fmla="*/ 2695776 w 2720731"/>
                <a:gd name="connsiteY2" fmla="*/ 2286000 h 2831572"/>
                <a:gd name="connsiteX3" fmla="*/ 44016 w 2720731"/>
                <a:gd name="connsiteY3" fmla="*/ 2286000 h 2831572"/>
                <a:gd name="connsiteX0" fmla="*/ 45075 w 2721148"/>
                <a:gd name="connsiteY0" fmla="*/ 2489200 h 3034772"/>
                <a:gd name="connsiteX1" fmla="*/ 1332855 w 2721148"/>
                <a:gd name="connsiteY1" fmla="*/ 0 h 3034772"/>
                <a:gd name="connsiteX2" fmla="*/ 2696835 w 2721148"/>
                <a:gd name="connsiteY2" fmla="*/ 2489200 h 3034772"/>
                <a:gd name="connsiteX3" fmla="*/ 45075 w 2721148"/>
                <a:gd name="connsiteY3" fmla="*/ 2489200 h 3034772"/>
                <a:gd name="connsiteX0" fmla="*/ 44716 w 2733489"/>
                <a:gd name="connsiteY0" fmla="*/ 2527300 h 3052213"/>
                <a:gd name="connsiteX1" fmla="*/ 1345196 w 2733489"/>
                <a:gd name="connsiteY1" fmla="*/ 0 h 3052213"/>
                <a:gd name="connsiteX2" fmla="*/ 2709176 w 2733489"/>
                <a:gd name="connsiteY2" fmla="*/ 2489200 h 3052213"/>
                <a:gd name="connsiteX3" fmla="*/ 44716 w 2733489"/>
                <a:gd name="connsiteY3" fmla="*/ 2527300 h 3052213"/>
                <a:gd name="connsiteX0" fmla="*/ 49004 w 2598077"/>
                <a:gd name="connsiteY0" fmla="*/ 2540000 h 3058190"/>
                <a:gd name="connsiteX1" fmla="*/ 1209784 w 2598077"/>
                <a:gd name="connsiteY1" fmla="*/ 0 h 3058190"/>
                <a:gd name="connsiteX2" fmla="*/ 2573764 w 2598077"/>
                <a:gd name="connsiteY2" fmla="*/ 2489200 h 3058190"/>
                <a:gd name="connsiteX3" fmla="*/ 49004 w 2598077"/>
                <a:gd name="connsiteY3" fmla="*/ 2540000 h 3058190"/>
                <a:gd name="connsiteX0" fmla="*/ 49004 w 2598077"/>
                <a:gd name="connsiteY0" fmla="*/ 2540000 h 3062793"/>
                <a:gd name="connsiteX1" fmla="*/ 1209784 w 2598077"/>
                <a:gd name="connsiteY1" fmla="*/ 0 h 3062793"/>
                <a:gd name="connsiteX2" fmla="*/ 2573764 w 2598077"/>
                <a:gd name="connsiteY2" fmla="*/ 2489200 h 3062793"/>
                <a:gd name="connsiteX3" fmla="*/ 49004 w 2598077"/>
                <a:gd name="connsiteY3" fmla="*/ 2540000 h 3062793"/>
                <a:gd name="connsiteX0" fmla="*/ 49004 w 2598077"/>
                <a:gd name="connsiteY0" fmla="*/ 2540000 h 3067704"/>
                <a:gd name="connsiteX1" fmla="*/ 1209784 w 2598077"/>
                <a:gd name="connsiteY1" fmla="*/ 0 h 3067704"/>
                <a:gd name="connsiteX2" fmla="*/ 2573764 w 2598077"/>
                <a:gd name="connsiteY2" fmla="*/ 2489200 h 3067704"/>
                <a:gd name="connsiteX3" fmla="*/ 49004 w 2598077"/>
                <a:gd name="connsiteY3" fmla="*/ 2540000 h 3067704"/>
                <a:gd name="connsiteX0" fmla="*/ 49004 w 2605885"/>
                <a:gd name="connsiteY0" fmla="*/ 2540000 h 3067704"/>
                <a:gd name="connsiteX1" fmla="*/ 1209784 w 2605885"/>
                <a:gd name="connsiteY1" fmla="*/ 0 h 3067704"/>
                <a:gd name="connsiteX2" fmla="*/ 2573764 w 2605885"/>
                <a:gd name="connsiteY2" fmla="*/ 2489200 h 3067704"/>
                <a:gd name="connsiteX3" fmla="*/ 49004 w 2605885"/>
                <a:gd name="connsiteY3" fmla="*/ 2540000 h 3067704"/>
                <a:gd name="connsiteX0" fmla="*/ 49004 w 2605885"/>
                <a:gd name="connsiteY0" fmla="*/ 2540000 h 3067704"/>
                <a:gd name="connsiteX1" fmla="*/ 1209784 w 2605885"/>
                <a:gd name="connsiteY1" fmla="*/ 0 h 3067704"/>
                <a:gd name="connsiteX2" fmla="*/ 2573764 w 2605885"/>
                <a:gd name="connsiteY2" fmla="*/ 2489200 h 3067704"/>
                <a:gd name="connsiteX3" fmla="*/ 49004 w 2605885"/>
                <a:gd name="connsiteY3" fmla="*/ 2540000 h 3067704"/>
                <a:gd name="connsiteX0" fmla="*/ 49004 w 2603197"/>
                <a:gd name="connsiteY0" fmla="*/ 2540000 h 3067704"/>
                <a:gd name="connsiteX1" fmla="*/ 1209784 w 2603197"/>
                <a:gd name="connsiteY1" fmla="*/ 0 h 3067704"/>
                <a:gd name="connsiteX2" fmla="*/ 2573764 w 2603197"/>
                <a:gd name="connsiteY2" fmla="*/ 2489200 h 3067704"/>
                <a:gd name="connsiteX3" fmla="*/ 49004 w 2603197"/>
                <a:gd name="connsiteY3" fmla="*/ 2540000 h 3067704"/>
                <a:gd name="connsiteX0" fmla="*/ 49004 w 2605500"/>
                <a:gd name="connsiteY0" fmla="*/ 2549994 h 3077698"/>
                <a:gd name="connsiteX1" fmla="*/ 1209784 w 2605500"/>
                <a:gd name="connsiteY1" fmla="*/ 9994 h 3077698"/>
                <a:gd name="connsiteX2" fmla="*/ 2573764 w 2605500"/>
                <a:gd name="connsiteY2" fmla="*/ 2499194 h 3077698"/>
                <a:gd name="connsiteX3" fmla="*/ 49004 w 2605500"/>
                <a:gd name="connsiteY3" fmla="*/ 2549994 h 3077698"/>
                <a:gd name="connsiteX0" fmla="*/ 49836 w 2606332"/>
                <a:gd name="connsiteY0" fmla="*/ 2554053 h 3081757"/>
                <a:gd name="connsiteX1" fmla="*/ 1210616 w 2606332"/>
                <a:gd name="connsiteY1" fmla="*/ 14053 h 3081757"/>
                <a:gd name="connsiteX2" fmla="*/ 2574596 w 2606332"/>
                <a:gd name="connsiteY2" fmla="*/ 2503253 h 3081757"/>
                <a:gd name="connsiteX3" fmla="*/ 49836 w 2606332"/>
                <a:gd name="connsiteY3" fmla="*/ 2554053 h 308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6332" h="3081757">
                  <a:moveTo>
                    <a:pt x="49836" y="2554053"/>
                  </a:moveTo>
                  <a:cubicBezTo>
                    <a:pt x="-257504" y="2134953"/>
                    <a:pt x="946456" y="-201847"/>
                    <a:pt x="1210616" y="14053"/>
                  </a:cubicBezTo>
                  <a:cubicBezTo>
                    <a:pt x="1589076" y="-163747"/>
                    <a:pt x="2818436" y="2084153"/>
                    <a:pt x="2574596" y="2503253"/>
                  </a:cubicBezTo>
                  <a:cubicBezTo>
                    <a:pt x="2262176" y="3341453"/>
                    <a:pt x="298756" y="3189053"/>
                    <a:pt x="49836" y="2554053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15" name="Group 15"/>
            <p:cNvGrpSpPr>
              <a:grpSpLocks/>
            </p:cNvGrpSpPr>
            <p:nvPr/>
          </p:nvGrpSpPr>
          <p:grpSpPr bwMode="auto">
            <a:xfrm>
              <a:off x="1066849" y="2882581"/>
              <a:ext cx="1813020" cy="2732324"/>
              <a:chOff x="990600" y="3200399"/>
              <a:chExt cx="2006599" cy="3024153"/>
            </a:xfrm>
            <a:solidFill>
              <a:schemeClr val="bg1"/>
            </a:solidFill>
          </p:grpSpPr>
          <p:sp>
            <p:nvSpPr>
              <p:cNvPr id="106" name="Rounded Rectangle 9"/>
              <p:cNvSpPr/>
              <p:nvPr/>
            </p:nvSpPr>
            <p:spPr>
              <a:xfrm>
                <a:off x="990600" y="3200399"/>
                <a:ext cx="2006599" cy="3024153"/>
              </a:xfrm>
              <a:custGeom>
                <a:avLst/>
                <a:gdLst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1650993 w 1981200"/>
                  <a:gd name="connsiteY2" fmla="*/ 0 h 2986053"/>
                  <a:gd name="connsiteX3" fmla="*/ 1981200 w 1981200"/>
                  <a:gd name="connsiteY3" fmla="*/ 330207 h 2986053"/>
                  <a:gd name="connsiteX4" fmla="*/ 1981200 w 1981200"/>
                  <a:gd name="connsiteY4" fmla="*/ 2655846 h 2986053"/>
                  <a:gd name="connsiteX5" fmla="*/ 1650993 w 1981200"/>
                  <a:gd name="connsiteY5" fmla="*/ 2986053 h 2986053"/>
                  <a:gd name="connsiteX6" fmla="*/ 330207 w 1981200"/>
                  <a:gd name="connsiteY6" fmla="*/ 2986053 h 2986053"/>
                  <a:gd name="connsiteX7" fmla="*/ 0 w 1981200"/>
                  <a:gd name="connsiteY7" fmla="*/ 2655846 h 2986053"/>
                  <a:gd name="connsiteX8" fmla="*/ 0 w 1981200"/>
                  <a:gd name="connsiteY8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1981200 w 1981200"/>
                  <a:gd name="connsiteY2" fmla="*/ 330207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1981200 w 1981200"/>
                  <a:gd name="connsiteY2" fmla="*/ 2655846 h 2986053"/>
                  <a:gd name="connsiteX3" fmla="*/ 1650993 w 1981200"/>
                  <a:gd name="connsiteY3" fmla="*/ 2986053 h 2986053"/>
                  <a:gd name="connsiteX4" fmla="*/ 330207 w 1981200"/>
                  <a:gd name="connsiteY4" fmla="*/ 2986053 h 2986053"/>
                  <a:gd name="connsiteX5" fmla="*/ 0 w 1981200"/>
                  <a:gd name="connsiteY5" fmla="*/ 2655846 h 2986053"/>
                  <a:gd name="connsiteX6" fmla="*/ 0 w 1981200"/>
                  <a:gd name="connsiteY6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952500 w 1981200"/>
                  <a:gd name="connsiteY2" fmla="*/ 2033553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952500 w 1981200"/>
                  <a:gd name="connsiteY2" fmla="*/ 2033553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952500 w 1981200"/>
                  <a:gd name="connsiteY2" fmla="*/ 2033553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952500 w 1981200"/>
                  <a:gd name="connsiteY2" fmla="*/ 2033553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2006600"/>
                  <a:gd name="connsiteY0" fmla="*/ 533407 h 2986053"/>
                  <a:gd name="connsiteX1" fmla="*/ 355607 w 2006600"/>
                  <a:gd name="connsiteY1" fmla="*/ 0 h 2986053"/>
                  <a:gd name="connsiteX2" fmla="*/ 977900 w 2006600"/>
                  <a:gd name="connsiteY2" fmla="*/ 2033553 h 2986053"/>
                  <a:gd name="connsiteX3" fmla="*/ 2006600 w 2006600"/>
                  <a:gd name="connsiteY3" fmla="*/ 2655846 h 2986053"/>
                  <a:gd name="connsiteX4" fmla="*/ 1676393 w 2006600"/>
                  <a:gd name="connsiteY4" fmla="*/ 2986053 h 2986053"/>
                  <a:gd name="connsiteX5" fmla="*/ 355607 w 2006600"/>
                  <a:gd name="connsiteY5" fmla="*/ 2986053 h 2986053"/>
                  <a:gd name="connsiteX6" fmla="*/ 25400 w 2006600"/>
                  <a:gd name="connsiteY6" fmla="*/ 2655846 h 2986053"/>
                  <a:gd name="connsiteX7" fmla="*/ 0 w 2006600"/>
                  <a:gd name="connsiteY7" fmla="*/ 533407 h 2986053"/>
                  <a:gd name="connsiteX0" fmla="*/ 0 w 2006600"/>
                  <a:gd name="connsiteY0" fmla="*/ 533407 h 2986053"/>
                  <a:gd name="connsiteX1" fmla="*/ 355607 w 2006600"/>
                  <a:gd name="connsiteY1" fmla="*/ 0 h 2986053"/>
                  <a:gd name="connsiteX2" fmla="*/ 977900 w 2006600"/>
                  <a:gd name="connsiteY2" fmla="*/ 2033553 h 2986053"/>
                  <a:gd name="connsiteX3" fmla="*/ 2006600 w 2006600"/>
                  <a:gd name="connsiteY3" fmla="*/ 2655846 h 2986053"/>
                  <a:gd name="connsiteX4" fmla="*/ 1676393 w 2006600"/>
                  <a:gd name="connsiteY4" fmla="*/ 2986053 h 2986053"/>
                  <a:gd name="connsiteX5" fmla="*/ 355607 w 2006600"/>
                  <a:gd name="connsiteY5" fmla="*/ 2986053 h 2986053"/>
                  <a:gd name="connsiteX6" fmla="*/ 12700 w 2006600"/>
                  <a:gd name="connsiteY6" fmla="*/ 2503446 h 2986053"/>
                  <a:gd name="connsiteX7" fmla="*/ 0 w 2006600"/>
                  <a:gd name="connsiteY7" fmla="*/ 533407 h 29860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1079500 w 2006600"/>
                  <a:gd name="connsiteY2" fmla="*/ 1906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1092200 w 2006600"/>
                  <a:gd name="connsiteY2" fmla="*/ 18303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1079500 w 2006600"/>
                  <a:gd name="connsiteY2" fmla="*/ 17668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1079500 w 2006600"/>
                  <a:gd name="connsiteY2" fmla="*/ 1766853 h 3024153"/>
                  <a:gd name="connsiteX3" fmla="*/ 1409700 w 2006600"/>
                  <a:gd name="connsiteY3" fmla="*/ 2160553 h 3024153"/>
                  <a:gd name="connsiteX4" fmla="*/ 2006600 w 2006600"/>
                  <a:gd name="connsiteY4" fmla="*/ 2655846 h 3024153"/>
                  <a:gd name="connsiteX5" fmla="*/ 1676393 w 2006600"/>
                  <a:gd name="connsiteY5" fmla="*/ 2986053 h 3024153"/>
                  <a:gd name="connsiteX6" fmla="*/ 431807 w 2006600"/>
                  <a:gd name="connsiteY6" fmla="*/ 3024153 h 3024153"/>
                  <a:gd name="connsiteX7" fmla="*/ 12700 w 2006600"/>
                  <a:gd name="connsiteY7" fmla="*/ 2503446 h 3024153"/>
                  <a:gd name="connsiteX8" fmla="*/ 0 w 2006600"/>
                  <a:gd name="connsiteY8" fmla="*/ 533407 h 3024153"/>
                  <a:gd name="connsiteX0" fmla="*/ 0 w 2006600"/>
                  <a:gd name="connsiteY0" fmla="*/ 533407 h 3024153"/>
                  <a:gd name="connsiteX1" fmla="*/ 457207 w 2006600"/>
                  <a:gd name="connsiteY1" fmla="*/ 0 h 3024153"/>
                  <a:gd name="connsiteX2" fmla="*/ 1079500 w 2006600"/>
                  <a:gd name="connsiteY2" fmla="*/ 1766853 h 3024153"/>
                  <a:gd name="connsiteX3" fmla="*/ 1409700 w 2006600"/>
                  <a:gd name="connsiteY3" fmla="*/ 2160553 h 3024153"/>
                  <a:gd name="connsiteX4" fmla="*/ 2006600 w 2006600"/>
                  <a:gd name="connsiteY4" fmla="*/ 2655846 h 3024153"/>
                  <a:gd name="connsiteX5" fmla="*/ 1676393 w 2006600"/>
                  <a:gd name="connsiteY5" fmla="*/ 2986053 h 3024153"/>
                  <a:gd name="connsiteX6" fmla="*/ 431807 w 2006600"/>
                  <a:gd name="connsiteY6" fmla="*/ 3024153 h 3024153"/>
                  <a:gd name="connsiteX7" fmla="*/ 12700 w 2006600"/>
                  <a:gd name="connsiteY7" fmla="*/ 2503446 h 3024153"/>
                  <a:gd name="connsiteX8" fmla="*/ 0 w 2006600"/>
                  <a:gd name="connsiteY8" fmla="*/ 533407 h 3024153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079500 w 2006600"/>
                  <a:gd name="connsiteY2" fmla="*/ 1768076 h 3025376"/>
                  <a:gd name="connsiteX3" fmla="*/ 1409700 w 2006600"/>
                  <a:gd name="connsiteY3" fmla="*/ 21617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079500 w 2006600"/>
                  <a:gd name="connsiteY2" fmla="*/ 1768076 h 3025376"/>
                  <a:gd name="connsiteX3" fmla="*/ 1409700 w 2006600"/>
                  <a:gd name="connsiteY3" fmla="*/ 21617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143000 w 2006600"/>
                  <a:gd name="connsiteY2" fmla="*/ 1818876 h 3025376"/>
                  <a:gd name="connsiteX3" fmla="*/ 1409700 w 2006600"/>
                  <a:gd name="connsiteY3" fmla="*/ 21617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143000 w 2006600"/>
                  <a:gd name="connsiteY2" fmla="*/ 1818876 h 3025376"/>
                  <a:gd name="connsiteX3" fmla="*/ 1511300 w 2006600"/>
                  <a:gd name="connsiteY3" fmla="*/ 22125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143000 w 2006600"/>
                  <a:gd name="connsiteY2" fmla="*/ 1818876 h 3025376"/>
                  <a:gd name="connsiteX3" fmla="*/ 1511300 w 2006600"/>
                  <a:gd name="connsiteY3" fmla="*/ 22125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3407 h 3024153"/>
                  <a:gd name="connsiteX1" fmla="*/ 457207 w 2006600"/>
                  <a:gd name="connsiteY1" fmla="*/ 0 h 3024153"/>
                  <a:gd name="connsiteX2" fmla="*/ 1143000 w 2006600"/>
                  <a:gd name="connsiteY2" fmla="*/ 1817653 h 3024153"/>
                  <a:gd name="connsiteX3" fmla="*/ 1511300 w 2006600"/>
                  <a:gd name="connsiteY3" fmla="*/ 2211353 h 3024153"/>
                  <a:gd name="connsiteX4" fmla="*/ 2006600 w 2006600"/>
                  <a:gd name="connsiteY4" fmla="*/ 2655846 h 3024153"/>
                  <a:gd name="connsiteX5" fmla="*/ 1676393 w 2006600"/>
                  <a:gd name="connsiteY5" fmla="*/ 2986053 h 3024153"/>
                  <a:gd name="connsiteX6" fmla="*/ 431807 w 2006600"/>
                  <a:gd name="connsiteY6" fmla="*/ 3024153 h 3024153"/>
                  <a:gd name="connsiteX7" fmla="*/ 12700 w 2006600"/>
                  <a:gd name="connsiteY7" fmla="*/ 2503446 h 3024153"/>
                  <a:gd name="connsiteX8" fmla="*/ 0 w 2006600"/>
                  <a:gd name="connsiteY8" fmla="*/ 533407 h 3024153"/>
                  <a:gd name="connsiteX0" fmla="*/ 0 w 2006600"/>
                  <a:gd name="connsiteY0" fmla="*/ 533407 h 3024153"/>
                  <a:gd name="connsiteX1" fmla="*/ 457207 w 2006600"/>
                  <a:gd name="connsiteY1" fmla="*/ 0 h 3024153"/>
                  <a:gd name="connsiteX2" fmla="*/ 1143000 w 2006600"/>
                  <a:gd name="connsiteY2" fmla="*/ 1817653 h 3024153"/>
                  <a:gd name="connsiteX3" fmla="*/ 1511300 w 2006600"/>
                  <a:gd name="connsiteY3" fmla="*/ 2211353 h 3024153"/>
                  <a:gd name="connsiteX4" fmla="*/ 2006600 w 2006600"/>
                  <a:gd name="connsiteY4" fmla="*/ 2655846 h 3024153"/>
                  <a:gd name="connsiteX5" fmla="*/ 1676393 w 2006600"/>
                  <a:gd name="connsiteY5" fmla="*/ 2986053 h 3024153"/>
                  <a:gd name="connsiteX6" fmla="*/ 431807 w 2006600"/>
                  <a:gd name="connsiteY6" fmla="*/ 3024153 h 3024153"/>
                  <a:gd name="connsiteX7" fmla="*/ 12700 w 2006600"/>
                  <a:gd name="connsiteY7" fmla="*/ 2503446 h 3024153"/>
                  <a:gd name="connsiteX8" fmla="*/ 0 w 2006600"/>
                  <a:gd name="connsiteY8" fmla="*/ 533407 h 3024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6600" h="3024153">
                    <a:moveTo>
                      <a:pt x="0" y="533407"/>
                    </a:moveTo>
                    <a:cubicBezTo>
                      <a:pt x="0" y="351039"/>
                      <a:pt x="147839" y="38100"/>
                      <a:pt x="457207" y="0"/>
                    </a:cubicBezTo>
                    <a:cubicBezTo>
                      <a:pt x="1109138" y="174084"/>
                      <a:pt x="795869" y="1262569"/>
                      <a:pt x="1143000" y="1817653"/>
                    </a:cubicBezTo>
                    <a:cubicBezTo>
                      <a:pt x="1325032" y="2154462"/>
                      <a:pt x="1356783" y="2063188"/>
                      <a:pt x="1511300" y="2211353"/>
                    </a:cubicBezTo>
                    <a:cubicBezTo>
                      <a:pt x="1665817" y="2359518"/>
                      <a:pt x="1981201" y="2367979"/>
                      <a:pt x="2006600" y="2655846"/>
                    </a:cubicBezTo>
                    <a:cubicBezTo>
                      <a:pt x="2006600" y="2838214"/>
                      <a:pt x="1858761" y="2986053"/>
                      <a:pt x="1676393" y="2986053"/>
                    </a:cubicBezTo>
                    <a:lnTo>
                      <a:pt x="431807" y="3024153"/>
                    </a:lnTo>
                    <a:cubicBezTo>
                      <a:pt x="8139" y="2998753"/>
                      <a:pt x="0" y="2787414"/>
                      <a:pt x="12700" y="2503446"/>
                    </a:cubicBezTo>
                    <a:cubicBezTo>
                      <a:pt x="8467" y="1846766"/>
                      <a:pt x="4233" y="1190087"/>
                      <a:pt x="0" y="53340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7" name="Freeform 106"/>
              <p:cNvSpPr/>
              <p:nvPr/>
            </p:nvSpPr>
            <p:spPr>
              <a:xfrm>
                <a:off x="1002900" y="4597380"/>
                <a:ext cx="991000" cy="813586"/>
              </a:xfrm>
              <a:custGeom>
                <a:avLst/>
                <a:gdLst>
                  <a:gd name="connsiteX0" fmla="*/ 0 w 901700"/>
                  <a:gd name="connsiteY0" fmla="*/ 584200 h 584200"/>
                  <a:gd name="connsiteX1" fmla="*/ 381000 w 901700"/>
                  <a:gd name="connsiteY1" fmla="*/ 152400 h 584200"/>
                  <a:gd name="connsiteX2" fmla="*/ 901700 w 901700"/>
                  <a:gd name="connsiteY2" fmla="*/ 0 h 584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01700" h="584200">
                    <a:moveTo>
                      <a:pt x="0" y="584200"/>
                    </a:moveTo>
                    <a:cubicBezTo>
                      <a:pt x="115358" y="416983"/>
                      <a:pt x="230717" y="249767"/>
                      <a:pt x="381000" y="152400"/>
                    </a:cubicBezTo>
                    <a:cubicBezTo>
                      <a:pt x="531283" y="55033"/>
                      <a:pt x="901700" y="0"/>
                      <a:pt x="901700" y="0"/>
                    </a:cubicBezTo>
                  </a:path>
                </a:pathLst>
              </a:cu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16" name="Oval 15"/>
            <p:cNvSpPr/>
            <p:nvPr/>
          </p:nvSpPr>
          <p:spPr bwMode="auto">
            <a:xfrm>
              <a:off x="1619250" y="4573588"/>
              <a:ext cx="306388" cy="306387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1312863" y="5026025"/>
              <a:ext cx="306387" cy="30638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2133600" y="3581400"/>
              <a:ext cx="306388" cy="30638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2817813" y="3087688"/>
              <a:ext cx="306387" cy="307975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3581400" y="2819400"/>
              <a:ext cx="306388" cy="30638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4267200" y="2895600"/>
              <a:ext cx="306388" cy="30638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6629400" y="3276600"/>
              <a:ext cx="306387" cy="306388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1312863" y="3519488"/>
              <a:ext cx="306387" cy="307975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609600" y="4144963"/>
              <a:ext cx="306388" cy="30638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906463" y="2444750"/>
              <a:ext cx="306387" cy="307975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207963" y="2627313"/>
              <a:ext cx="306387" cy="306387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" name="Oval 26"/>
            <p:cNvSpPr/>
            <p:nvPr/>
          </p:nvSpPr>
          <p:spPr bwMode="auto">
            <a:xfrm>
              <a:off x="771525" y="1322388"/>
              <a:ext cx="306388" cy="306387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7924800" y="3276600"/>
              <a:ext cx="306388" cy="306387"/>
            </a:xfrm>
            <a:prstGeom prst="ellipse">
              <a:avLst/>
            </a:prstGeom>
            <a:no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9" name="Half Frame 32"/>
            <p:cNvSpPr/>
            <p:nvPr/>
          </p:nvSpPr>
          <p:spPr bwMode="auto">
            <a:xfrm rot="19118111">
              <a:off x="5978935" y="2777089"/>
              <a:ext cx="166688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Half Frame 32"/>
            <p:cNvSpPr/>
            <p:nvPr/>
          </p:nvSpPr>
          <p:spPr bwMode="auto">
            <a:xfrm rot="19118111">
              <a:off x="7842250" y="3340100"/>
              <a:ext cx="165100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Half Frame 32"/>
            <p:cNvSpPr/>
            <p:nvPr/>
          </p:nvSpPr>
          <p:spPr bwMode="auto">
            <a:xfrm rot="18238372">
              <a:off x="4187952" y="2999232"/>
              <a:ext cx="166688" cy="171450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Half Frame 32"/>
            <p:cNvSpPr/>
            <p:nvPr/>
          </p:nvSpPr>
          <p:spPr bwMode="auto">
            <a:xfrm rot="16422675">
              <a:off x="3486400" y="3002662"/>
              <a:ext cx="218255" cy="166877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Half Frame 32"/>
            <p:cNvSpPr/>
            <p:nvPr/>
          </p:nvSpPr>
          <p:spPr bwMode="auto">
            <a:xfrm rot="6005250">
              <a:off x="2989273" y="3085314"/>
              <a:ext cx="196850" cy="171450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Half Frame 32"/>
            <p:cNvSpPr/>
            <p:nvPr/>
          </p:nvSpPr>
          <p:spPr bwMode="auto">
            <a:xfrm rot="20336570">
              <a:off x="2755900" y="3092450"/>
              <a:ext cx="166688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Half Frame 32"/>
            <p:cNvSpPr/>
            <p:nvPr/>
          </p:nvSpPr>
          <p:spPr bwMode="auto">
            <a:xfrm rot="15572787">
              <a:off x="2797969" y="3313906"/>
              <a:ext cx="155575" cy="1571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Half Frame 32"/>
            <p:cNvSpPr/>
            <p:nvPr/>
          </p:nvSpPr>
          <p:spPr bwMode="auto">
            <a:xfrm rot="2273510">
              <a:off x="960438" y="2360613"/>
              <a:ext cx="165100" cy="169862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Half Frame 32"/>
            <p:cNvSpPr/>
            <p:nvPr/>
          </p:nvSpPr>
          <p:spPr bwMode="auto">
            <a:xfrm rot="2683233">
              <a:off x="2208213" y="3482975"/>
              <a:ext cx="155575" cy="155575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Half Frame 32"/>
            <p:cNvSpPr/>
            <p:nvPr/>
          </p:nvSpPr>
          <p:spPr bwMode="auto">
            <a:xfrm rot="21028783">
              <a:off x="1265238" y="3495675"/>
              <a:ext cx="165100" cy="171450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" name="Half Frame 32"/>
            <p:cNvSpPr/>
            <p:nvPr/>
          </p:nvSpPr>
          <p:spPr bwMode="auto">
            <a:xfrm rot="19864474">
              <a:off x="1543050" y="4600575"/>
              <a:ext cx="153988" cy="155575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0" name="Half Frame 32"/>
            <p:cNvSpPr/>
            <p:nvPr/>
          </p:nvSpPr>
          <p:spPr bwMode="auto">
            <a:xfrm rot="2179242">
              <a:off x="1652588" y="4467225"/>
              <a:ext cx="153987" cy="1571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Half Frame 32"/>
            <p:cNvSpPr/>
            <p:nvPr/>
          </p:nvSpPr>
          <p:spPr bwMode="auto">
            <a:xfrm rot="14743426">
              <a:off x="1620044" y="4801394"/>
              <a:ext cx="153987" cy="155575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42" name="Straight Connector 41"/>
            <p:cNvCxnSpPr>
              <a:stCxn id="36" idx="2"/>
              <a:endCxn id="27" idx="4"/>
            </p:cNvCxnSpPr>
            <p:nvPr/>
          </p:nvCxnSpPr>
          <p:spPr bwMode="auto">
            <a:xfrm flipH="1" flipV="1">
              <a:off x="925513" y="1628775"/>
              <a:ext cx="101600" cy="74295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Freeform 42"/>
            <p:cNvSpPr/>
            <p:nvPr/>
          </p:nvSpPr>
          <p:spPr bwMode="auto">
            <a:xfrm>
              <a:off x="1104900" y="2743200"/>
              <a:ext cx="1181100" cy="706438"/>
            </a:xfrm>
            <a:custGeom>
              <a:avLst/>
              <a:gdLst>
                <a:gd name="connsiteX0" fmla="*/ 0 w 1181477"/>
                <a:gd name="connsiteY0" fmla="*/ 0 h 706170"/>
                <a:gd name="connsiteX1" fmla="*/ 248970 w 1181477"/>
                <a:gd name="connsiteY1" fmla="*/ 90535 h 706170"/>
                <a:gd name="connsiteX2" fmla="*/ 765018 w 1181477"/>
                <a:gd name="connsiteY2" fmla="*/ 40741 h 706170"/>
                <a:gd name="connsiteX3" fmla="*/ 1099996 w 1181477"/>
                <a:gd name="connsiteY3" fmla="*/ 194650 h 706170"/>
                <a:gd name="connsiteX4" fmla="*/ 1181477 w 1181477"/>
                <a:gd name="connsiteY4" fmla="*/ 706170 h 70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1477" h="706170">
                  <a:moveTo>
                    <a:pt x="0" y="0"/>
                  </a:moveTo>
                  <a:cubicBezTo>
                    <a:pt x="60733" y="41872"/>
                    <a:pt x="121467" y="83745"/>
                    <a:pt x="248970" y="90535"/>
                  </a:cubicBezTo>
                  <a:cubicBezTo>
                    <a:pt x="376473" y="97325"/>
                    <a:pt x="623180" y="23389"/>
                    <a:pt x="765018" y="40741"/>
                  </a:cubicBezTo>
                  <a:cubicBezTo>
                    <a:pt x="906856" y="58093"/>
                    <a:pt x="1030586" y="83745"/>
                    <a:pt x="1099996" y="194650"/>
                  </a:cubicBezTo>
                  <a:cubicBezTo>
                    <a:pt x="1169406" y="305555"/>
                    <a:pt x="1170160" y="617144"/>
                    <a:pt x="1181477" y="706170"/>
                  </a:cubicBezTo>
                </a:path>
              </a:pathLst>
            </a:cu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44" name="Straight Connector 43"/>
            <p:cNvCxnSpPr>
              <a:stCxn id="38" idx="2"/>
              <a:endCxn id="26" idx="5"/>
            </p:cNvCxnSpPr>
            <p:nvPr/>
          </p:nvCxnSpPr>
          <p:spPr bwMode="auto">
            <a:xfrm flipH="1" flipV="1">
              <a:off x="468313" y="2889250"/>
              <a:ext cx="814387" cy="652463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39" idx="0"/>
              <a:endCxn id="24" idx="5"/>
            </p:cNvCxnSpPr>
            <p:nvPr/>
          </p:nvCxnSpPr>
          <p:spPr bwMode="auto">
            <a:xfrm flipH="1" flipV="1">
              <a:off x="871538" y="4406900"/>
              <a:ext cx="644525" cy="24288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40" idx="2"/>
              <a:endCxn id="23" idx="4"/>
            </p:cNvCxnSpPr>
            <p:nvPr/>
          </p:nvCxnSpPr>
          <p:spPr bwMode="auto">
            <a:xfrm flipH="1" flipV="1">
              <a:off x="1466850" y="3827463"/>
              <a:ext cx="246063" cy="60960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41" idx="2"/>
              <a:endCxn id="17" idx="7"/>
            </p:cNvCxnSpPr>
            <p:nvPr/>
          </p:nvCxnSpPr>
          <p:spPr bwMode="auto">
            <a:xfrm flipH="1">
              <a:off x="1574800" y="4981575"/>
              <a:ext cx="82550" cy="889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34" idx="0"/>
              <a:endCxn id="18" idx="7"/>
            </p:cNvCxnSpPr>
            <p:nvPr/>
          </p:nvCxnSpPr>
          <p:spPr bwMode="auto">
            <a:xfrm flipH="1">
              <a:off x="2395538" y="3154363"/>
              <a:ext cx="374650" cy="4714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Freeform 48"/>
            <p:cNvSpPr/>
            <p:nvPr/>
          </p:nvSpPr>
          <p:spPr bwMode="auto">
            <a:xfrm>
              <a:off x="1857375" y="3478213"/>
              <a:ext cx="952500" cy="1122362"/>
            </a:xfrm>
            <a:custGeom>
              <a:avLst/>
              <a:gdLst>
                <a:gd name="connsiteX0" fmla="*/ 953686 w 953686"/>
                <a:gd name="connsiteY0" fmla="*/ 0 h 1121963"/>
                <a:gd name="connsiteX1" fmla="*/ 757342 w 953686"/>
                <a:gd name="connsiteY1" fmla="*/ 661958 h 1121963"/>
                <a:gd name="connsiteX2" fmla="*/ 17 w 953686"/>
                <a:gd name="connsiteY2" fmla="*/ 1121963 h 1121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3686" h="1121963">
                  <a:moveTo>
                    <a:pt x="953686" y="0"/>
                  </a:moveTo>
                  <a:cubicBezTo>
                    <a:pt x="934986" y="237482"/>
                    <a:pt x="916287" y="474964"/>
                    <a:pt x="757342" y="661958"/>
                  </a:cubicBezTo>
                  <a:cubicBezTo>
                    <a:pt x="598397" y="848952"/>
                    <a:pt x="-3723" y="1071475"/>
                    <a:pt x="17" y="1121963"/>
                  </a:cubicBezTo>
                </a:path>
              </a:pathLst>
            </a:cu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0" name="Freeform 49"/>
            <p:cNvSpPr/>
            <p:nvPr/>
          </p:nvSpPr>
          <p:spPr bwMode="auto">
            <a:xfrm>
              <a:off x="2514600" y="3346704"/>
              <a:ext cx="1927669" cy="865189"/>
            </a:xfrm>
            <a:custGeom>
              <a:avLst/>
              <a:gdLst>
                <a:gd name="connsiteX0" fmla="*/ 0 w 1896118"/>
                <a:gd name="connsiteY0" fmla="*/ 690008 h 690008"/>
                <a:gd name="connsiteX1" fmla="*/ 488054 w 1896118"/>
                <a:gd name="connsiteY1" fmla="*/ 476835 h 690008"/>
                <a:gd name="connsiteX2" fmla="*/ 1581968 w 1896118"/>
                <a:gd name="connsiteY2" fmla="*/ 420736 h 690008"/>
                <a:gd name="connsiteX3" fmla="*/ 1896118 w 1896118"/>
                <a:gd name="connsiteY3" fmla="*/ 0 h 690008"/>
                <a:gd name="connsiteX0" fmla="*/ 0 w 1912948"/>
                <a:gd name="connsiteY0" fmla="*/ 628300 h 628300"/>
                <a:gd name="connsiteX1" fmla="*/ 488054 w 1912948"/>
                <a:gd name="connsiteY1" fmla="*/ 415127 h 628300"/>
                <a:gd name="connsiteX2" fmla="*/ 1581968 w 1912948"/>
                <a:gd name="connsiteY2" fmla="*/ 359028 h 628300"/>
                <a:gd name="connsiteX3" fmla="*/ 1912948 w 1912948"/>
                <a:gd name="connsiteY3" fmla="*/ 0 h 62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2948" h="628300">
                  <a:moveTo>
                    <a:pt x="0" y="628300"/>
                  </a:moveTo>
                  <a:cubicBezTo>
                    <a:pt x="112196" y="544153"/>
                    <a:pt x="224393" y="460006"/>
                    <a:pt x="488054" y="415127"/>
                  </a:cubicBezTo>
                  <a:cubicBezTo>
                    <a:pt x="751715" y="370248"/>
                    <a:pt x="1344486" y="428216"/>
                    <a:pt x="1581968" y="359028"/>
                  </a:cubicBezTo>
                  <a:cubicBezTo>
                    <a:pt x="1819450" y="289840"/>
                    <a:pt x="1912948" y="0"/>
                    <a:pt x="1912948" y="0"/>
                  </a:cubicBezTo>
                </a:path>
              </a:pathLst>
            </a:cu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1" name="Half Frame 32"/>
            <p:cNvSpPr/>
            <p:nvPr/>
          </p:nvSpPr>
          <p:spPr bwMode="auto">
            <a:xfrm rot="13740919">
              <a:off x="4352544" y="3172968"/>
              <a:ext cx="166687" cy="171450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52" name="Straight Connector 51"/>
            <p:cNvCxnSpPr>
              <a:stCxn id="21" idx="6"/>
              <a:endCxn id="29" idx="2"/>
            </p:cNvCxnSpPr>
            <p:nvPr/>
          </p:nvCxnSpPr>
          <p:spPr bwMode="auto">
            <a:xfrm flipV="1">
              <a:off x="4573588" y="2862990"/>
              <a:ext cx="1412787" cy="18580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22" idx="6"/>
              <a:endCxn id="30" idx="0"/>
            </p:cNvCxnSpPr>
            <p:nvPr/>
          </p:nvCxnSpPr>
          <p:spPr bwMode="auto">
            <a:xfrm flipV="1">
              <a:off x="6935787" y="3426738"/>
              <a:ext cx="915680" cy="3056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Half Frame 32"/>
            <p:cNvSpPr/>
            <p:nvPr/>
          </p:nvSpPr>
          <p:spPr bwMode="auto">
            <a:xfrm rot="1701490">
              <a:off x="8032813" y="4753042"/>
              <a:ext cx="164974" cy="175637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55" name="Straight Connector 54"/>
            <p:cNvCxnSpPr>
              <a:endCxn id="54" idx="2"/>
            </p:cNvCxnSpPr>
            <p:nvPr/>
          </p:nvCxnSpPr>
          <p:spPr bwMode="auto">
            <a:xfrm>
              <a:off x="8033848" y="3581400"/>
              <a:ext cx="55556" cy="1187399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66"/>
            <p:cNvSpPr txBox="1">
              <a:spLocks noChangeArrowheads="1"/>
            </p:cNvSpPr>
            <p:nvPr/>
          </p:nvSpPr>
          <p:spPr bwMode="auto">
            <a:xfrm>
              <a:off x="1552649" y="4573415"/>
              <a:ext cx="439761" cy="308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57" name="TextBox 68"/>
            <p:cNvSpPr txBox="1">
              <a:spLocks noChangeArrowheads="1"/>
            </p:cNvSpPr>
            <p:nvPr/>
          </p:nvSpPr>
          <p:spPr bwMode="auto">
            <a:xfrm>
              <a:off x="6553200" y="3276600"/>
              <a:ext cx="439760" cy="308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58" name="TextBox 69"/>
            <p:cNvSpPr txBox="1">
              <a:spLocks noChangeArrowheads="1"/>
            </p:cNvSpPr>
            <p:nvPr/>
          </p:nvSpPr>
          <p:spPr bwMode="auto">
            <a:xfrm>
              <a:off x="141288" y="2626972"/>
              <a:ext cx="439760" cy="308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59" name="TextBox 70"/>
            <p:cNvSpPr txBox="1">
              <a:spLocks noChangeArrowheads="1"/>
            </p:cNvSpPr>
            <p:nvPr/>
          </p:nvSpPr>
          <p:spPr bwMode="auto">
            <a:xfrm>
              <a:off x="1244658" y="3525574"/>
              <a:ext cx="441348" cy="308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60" name="TextBox 72"/>
            <p:cNvSpPr txBox="1">
              <a:spLocks noChangeArrowheads="1"/>
            </p:cNvSpPr>
            <p:nvPr/>
          </p:nvSpPr>
          <p:spPr bwMode="auto">
            <a:xfrm>
              <a:off x="839825" y="2444393"/>
              <a:ext cx="439760" cy="308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61" name="TextBox 76"/>
            <p:cNvSpPr txBox="1">
              <a:spLocks noChangeArrowheads="1"/>
            </p:cNvSpPr>
            <p:nvPr/>
          </p:nvSpPr>
          <p:spPr bwMode="auto">
            <a:xfrm>
              <a:off x="704880" y="1321934"/>
              <a:ext cx="439761" cy="308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62" name="TextBox 77"/>
            <p:cNvSpPr txBox="1">
              <a:spLocks noChangeArrowheads="1"/>
            </p:cNvSpPr>
            <p:nvPr/>
          </p:nvSpPr>
          <p:spPr bwMode="auto">
            <a:xfrm>
              <a:off x="535009" y="4181268"/>
              <a:ext cx="473100" cy="230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63" name="TextBox 78"/>
            <p:cNvSpPr txBox="1">
              <a:spLocks noChangeArrowheads="1"/>
            </p:cNvSpPr>
            <p:nvPr/>
          </p:nvSpPr>
          <p:spPr bwMode="auto">
            <a:xfrm>
              <a:off x="2063851" y="3619244"/>
              <a:ext cx="471513" cy="230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64" name="TextBox 82"/>
            <p:cNvSpPr txBox="1">
              <a:spLocks noChangeArrowheads="1"/>
            </p:cNvSpPr>
            <p:nvPr/>
          </p:nvSpPr>
          <p:spPr bwMode="auto">
            <a:xfrm>
              <a:off x="1241483" y="5063994"/>
              <a:ext cx="473100" cy="230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65" name="TextBox 84"/>
            <p:cNvSpPr txBox="1">
              <a:spLocks noChangeArrowheads="1"/>
            </p:cNvSpPr>
            <p:nvPr/>
          </p:nvSpPr>
          <p:spPr bwMode="auto">
            <a:xfrm>
              <a:off x="2743337" y="3125490"/>
              <a:ext cx="471513" cy="231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66" name="TextBox 87"/>
            <p:cNvSpPr txBox="1">
              <a:spLocks noChangeArrowheads="1"/>
            </p:cNvSpPr>
            <p:nvPr/>
          </p:nvSpPr>
          <p:spPr bwMode="auto">
            <a:xfrm>
              <a:off x="3505200" y="2895600"/>
              <a:ext cx="471513" cy="230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67" name="TextBox 93"/>
            <p:cNvSpPr txBox="1">
              <a:spLocks noChangeArrowheads="1"/>
            </p:cNvSpPr>
            <p:nvPr/>
          </p:nvSpPr>
          <p:spPr bwMode="auto">
            <a:xfrm>
              <a:off x="7848600" y="3276600"/>
              <a:ext cx="523903" cy="276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solidFill>
                    <a:srgbClr val="7030A0"/>
                  </a:solidFill>
                </a:rPr>
                <a:t>ACh</a:t>
              </a:r>
            </a:p>
          </p:txBody>
        </p:sp>
        <p:sp>
          <p:nvSpPr>
            <p:cNvPr id="68" name="TextBox 8"/>
            <p:cNvSpPr txBox="1">
              <a:spLocks noChangeArrowheads="1"/>
            </p:cNvSpPr>
            <p:nvPr/>
          </p:nvSpPr>
          <p:spPr bwMode="auto">
            <a:xfrm>
              <a:off x="2738575" y="2849241"/>
              <a:ext cx="504852" cy="276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solidFill>
                    <a:srgbClr val="FF0000"/>
                  </a:solidFill>
                </a:rPr>
                <a:t>“On”</a:t>
              </a:r>
            </a:p>
          </p:txBody>
        </p:sp>
        <p:sp>
          <p:nvSpPr>
            <p:cNvPr id="69" name="TextBox 95"/>
            <p:cNvSpPr txBox="1">
              <a:spLocks noChangeArrowheads="1"/>
            </p:cNvSpPr>
            <p:nvPr/>
          </p:nvSpPr>
          <p:spPr bwMode="auto">
            <a:xfrm>
              <a:off x="3505200" y="2590800"/>
              <a:ext cx="525490" cy="276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rgbClr val="FF0000"/>
                  </a:solidFill>
                </a:rPr>
                <a:t>“Off”</a:t>
              </a:r>
            </a:p>
          </p:txBody>
        </p:sp>
        <p:sp>
          <p:nvSpPr>
            <p:cNvPr id="70" name="TextBox 107"/>
            <p:cNvSpPr txBox="1">
              <a:spLocks noChangeArrowheads="1"/>
            </p:cNvSpPr>
            <p:nvPr/>
          </p:nvSpPr>
          <p:spPr bwMode="auto">
            <a:xfrm>
              <a:off x="1786025" y="5333892"/>
              <a:ext cx="512789" cy="338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BLA</a:t>
              </a:r>
            </a:p>
          </p:txBody>
        </p:sp>
        <p:sp>
          <p:nvSpPr>
            <p:cNvPr id="71" name="TextBox 108"/>
            <p:cNvSpPr txBox="1">
              <a:spLocks noChangeArrowheads="1"/>
            </p:cNvSpPr>
            <p:nvPr/>
          </p:nvSpPr>
          <p:spPr bwMode="auto">
            <a:xfrm>
              <a:off x="1279585" y="2861942"/>
              <a:ext cx="396896" cy="338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LA</a:t>
              </a:r>
            </a:p>
          </p:txBody>
        </p:sp>
        <p:sp>
          <p:nvSpPr>
            <p:cNvPr id="72" name="TextBox 109"/>
            <p:cNvSpPr txBox="1">
              <a:spLocks noChangeArrowheads="1"/>
            </p:cNvSpPr>
            <p:nvPr/>
          </p:nvSpPr>
          <p:spPr bwMode="auto">
            <a:xfrm>
              <a:off x="3527603" y="2057010"/>
              <a:ext cx="520727" cy="338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CeA</a:t>
              </a:r>
            </a:p>
          </p:txBody>
        </p:sp>
        <p:sp>
          <p:nvSpPr>
            <p:cNvPr id="73" name="TextBox 110"/>
            <p:cNvSpPr txBox="1">
              <a:spLocks noChangeArrowheads="1"/>
            </p:cNvSpPr>
            <p:nvPr/>
          </p:nvSpPr>
          <p:spPr bwMode="auto">
            <a:xfrm>
              <a:off x="6172200" y="2285629"/>
              <a:ext cx="533764" cy="338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PAG</a:t>
              </a:r>
            </a:p>
          </p:txBody>
        </p:sp>
        <p:sp>
          <p:nvSpPr>
            <p:cNvPr id="74" name="TextBox 13"/>
            <p:cNvSpPr txBox="1">
              <a:spLocks noChangeArrowheads="1"/>
            </p:cNvSpPr>
            <p:nvPr/>
          </p:nvSpPr>
          <p:spPr bwMode="auto">
            <a:xfrm>
              <a:off x="3071967" y="2404703"/>
              <a:ext cx="509614" cy="261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b="1"/>
                <a:t>lcCeA</a:t>
              </a:r>
            </a:p>
          </p:txBody>
        </p:sp>
        <p:sp>
          <p:nvSpPr>
            <p:cNvPr id="75" name="TextBox 111"/>
            <p:cNvSpPr txBox="1">
              <a:spLocks noChangeArrowheads="1"/>
            </p:cNvSpPr>
            <p:nvPr/>
          </p:nvSpPr>
          <p:spPr bwMode="auto">
            <a:xfrm>
              <a:off x="3587931" y="2361836"/>
              <a:ext cx="450874" cy="261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b="1"/>
                <a:t>lCeA</a:t>
              </a:r>
            </a:p>
          </p:txBody>
        </p:sp>
        <p:sp>
          <p:nvSpPr>
            <p:cNvPr id="76" name="TextBox 112"/>
            <p:cNvSpPr txBox="1">
              <a:spLocks noChangeArrowheads="1"/>
            </p:cNvSpPr>
            <p:nvPr/>
          </p:nvSpPr>
          <p:spPr bwMode="auto">
            <a:xfrm>
              <a:off x="4038805" y="2633322"/>
              <a:ext cx="530253" cy="261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b="1"/>
                <a:t>mCeA</a:t>
              </a:r>
            </a:p>
          </p:txBody>
        </p:sp>
        <p:sp>
          <p:nvSpPr>
            <p:cNvPr id="78" name="TextBox 114"/>
            <p:cNvSpPr txBox="1">
              <a:spLocks noChangeArrowheads="1"/>
            </p:cNvSpPr>
            <p:nvPr/>
          </p:nvSpPr>
          <p:spPr bwMode="auto">
            <a:xfrm>
              <a:off x="1174804" y="2236413"/>
              <a:ext cx="390546" cy="338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EC</a:t>
              </a:r>
            </a:p>
          </p:txBody>
        </p:sp>
        <p:sp>
          <p:nvSpPr>
            <p:cNvPr id="79" name="TextBox 115"/>
            <p:cNvSpPr txBox="1">
              <a:spLocks noChangeArrowheads="1"/>
            </p:cNvSpPr>
            <p:nvPr/>
          </p:nvSpPr>
          <p:spPr bwMode="auto">
            <a:xfrm>
              <a:off x="176215" y="1795050"/>
              <a:ext cx="662022" cy="338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mPFC</a:t>
              </a:r>
            </a:p>
          </p:txBody>
        </p:sp>
        <p:sp>
          <p:nvSpPr>
            <p:cNvPr id="80" name="TextBox 116"/>
            <p:cNvSpPr txBox="1">
              <a:spLocks noChangeArrowheads="1"/>
            </p:cNvSpPr>
            <p:nvPr/>
          </p:nvSpPr>
          <p:spPr bwMode="auto">
            <a:xfrm>
              <a:off x="155576" y="2328495"/>
              <a:ext cx="454049" cy="338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PrL</a:t>
              </a:r>
            </a:p>
          </p:txBody>
        </p:sp>
        <p:sp>
          <p:nvSpPr>
            <p:cNvPr id="81" name="TextBox 116"/>
            <p:cNvSpPr txBox="1">
              <a:spLocks noChangeArrowheads="1"/>
            </p:cNvSpPr>
            <p:nvPr/>
          </p:nvSpPr>
          <p:spPr bwMode="auto">
            <a:xfrm>
              <a:off x="1095425" y="1274763"/>
              <a:ext cx="382607" cy="338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IL</a:t>
              </a:r>
            </a:p>
          </p:txBody>
        </p:sp>
        <p:sp>
          <p:nvSpPr>
            <p:cNvPr id="82" name="TextBox 87"/>
            <p:cNvSpPr txBox="1">
              <a:spLocks noChangeArrowheads="1"/>
            </p:cNvSpPr>
            <p:nvPr/>
          </p:nvSpPr>
          <p:spPr bwMode="auto">
            <a:xfrm>
              <a:off x="4191000" y="2895600"/>
              <a:ext cx="471513" cy="230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83" name="Half Frame 32"/>
            <p:cNvSpPr/>
            <p:nvPr/>
          </p:nvSpPr>
          <p:spPr bwMode="auto">
            <a:xfrm rot="20786801">
              <a:off x="5943600" y="3217380"/>
              <a:ext cx="165100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4" name="Freeform 83"/>
            <p:cNvSpPr/>
            <p:nvPr/>
          </p:nvSpPr>
          <p:spPr>
            <a:xfrm rot="21132749">
              <a:off x="5819981" y="2377409"/>
              <a:ext cx="1146928" cy="442527"/>
            </a:xfrm>
            <a:custGeom>
              <a:avLst/>
              <a:gdLst>
                <a:gd name="connsiteX0" fmla="*/ 0 w 1337480"/>
                <a:gd name="connsiteY0" fmla="*/ 0 h 122830"/>
                <a:gd name="connsiteX1" fmla="*/ 736979 w 1337480"/>
                <a:gd name="connsiteY1" fmla="*/ 116006 h 122830"/>
                <a:gd name="connsiteX2" fmla="*/ 1337480 w 1337480"/>
                <a:gd name="connsiteY2" fmla="*/ 40944 h 122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7480" h="122830">
                  <a:moveTo>
                    <a:pt x="0" y="0"/>
                  </a:moveTo>
                  <a:cubicBezTo>
                    <a:pt x="257033" y="54591"/>
                    <a:pt x="514066" y="109182"/>
                    <a:pt x="736979" y="116006"/>
                  </a:cubicBezTo>
                  <a:cubicBezTo>
                    <a:pt x="959892" y="122830"/>
                    <a:pt x="1337480" y="40944"/>
                    <a:pt x="1337480" y="40944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 84"/>
            <p:cNvSpPr/>
            <p:nvPr/>
          </p:nvSpPr>
          <p:spPr>
            <a:xfrm rot="10588882">
              <a:off x="6097476" y="3757215"/>
              <a:ext cx="765240" cy="71604"/>
            </a:xfrm>
            <a:custGeom>
              <a:avLst/>
              <a:gdLst>
                <a:gd name="connsiteX0" fmla="*/ 0 w 1337480"/>
                <a:gd name="connsiteY0" fmla="*/ 0 h 122830"/>
                <a:gd name="connsiteX1" fmla="*/ 736979 w 1337480"/>
                <a:gd name="connsiteY1" fmla="*/ 116006 h 122830"/>
                <a:gd name="connsiteX2" fmla="*/ 1337480 w 1337480"/>
                <a:gd name="connsiteY2" fmla="*/ 40944 h 122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7480" h="122830">
                  <a:moveTo>
                    <a:pt x="0" y="0"/>
                  </a:moveTo>
                  <a:cubicBezTo>
                    <a:pt x="257033" y="54591"/>
                    <a:pt x="514066" y="109182"/>
                    <a:pt x="736979" y="116006"/>
                  </a:cubicBezTo>
                  <a:cubicBezTo>
                    <a:pt x="959892" y="122830"/>
                    <a:pt x="1337480" y="40944"/>
                    <a:pt x="1337480" y="40944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6" name="Straight Connector 85"/>
            <p:cNvCxnSpPr/>
            <p:nvPr/>
          </p:nvCxnSpPr>
          <p:spPr>
            <a:xfrm>
              <a:off x="5715000" y="3200400"/>
              <a:ext cx="14478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>
              <a:off x="6705600" y="2573179"/>
              <a:ext cx="59022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dl/</a:t>
              </a:r>
              <a:r>
                <a:rPr lang="en-US" sz="1000" dirty="0" err="1"/>
                <a:t>lPAG</a:t>
              </a:r>
              <a:endParaRPr lang="en-US" sz="1000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943600" y="3505200"/>
              <a:ext cx="52450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/>
                <a:t>vlPAG</a:t>
              </a:r>
              <a:endParaRPr lang="en-US" sz="1100" dirty="0"/>
            </a:p>
          </p:txBody>
        </p:sp>
        <p:sp>
          <p:nvSpPr>
            <p:cNvPr id="89" name="Oval 88"/>
            <p:cNvSpPr/>
            <p:nvPr/>
          </p:nvSpPr>
          <p:spPr>
            <a:xfrm>
              <a:off x="6019800" y="3200400"/>
              <a:ext cx="304800" cy="30480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0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90" name="Freeform 89"/>
            <p:cNvSpPr/>
            <p:nvPr/>
          </p:nvSpPr>
          <p:spPr>
            <a:xfrm>
              <a:off x="3129887" y="2794379"/>
              <a:ext cx="486770" cy="351430"/>
            </a:xfrm>
            <a:custGeom>
              <a:avLst/>
              <a:gdLst>
                <a:gd name="connsiteX0" fmla="*/ 486770 w 486770"/>
                <a:gd name="connsiteY0" fmla="*/ 78475 h 351430"/>
                <a:gd name="connsiteX1" fmla="*/ 159223 w 486770"/>
                <a:gd name="connsiteY1" fmla="*/ 37531 h 351430"/>
                <a:gd name="connsiteX2" fmla="*/ 22746 w 486770"/>
                <a:gd name="connsiteY2" fmla="*/ 303663 h 351430"/>
                <a:gd name="connsiteX3" fmla="*/ 22746 w 486770"/>
                <a:gd name="connsiteY3" fmla="*/ 324134 h 35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6770" h="351430">
                  <a:moveTo>
                    <a:pt x="486770" y="78475"/>
                  </a:moveTo>
                  <a:cubicBezTo>
                    <a:pt x="361665" y="39237"/>
                    <a:pt x="236560" y="0"/>
                    <a:pt x="159223" y="37531"/>
                  </a:cubicBezTo>
                  <a:cubicBezTo>
                    <a:pt x="81886" y="75062"/>
                    <a:pt x="45492" y="255896"/>
                    <a:pt x="22746" y="303663"/>
                  </a:cubicBezTo>
                  <a:cubicBezTo>
                    <a:pt x="0" y="351430"/>
                    <a:pt x="11373" y="337782"/>
                    <a:pt x="22746" y="324134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Freeform 90"/>
            <p:cNvSpPr/>
            <p:nvPr/>
          </p:nvSpPr>
          <p:spPr>
            <a:xfrm>
              <a:off x="3043451" y="3166281"/>
              <a:ext cx="484495" cy="359391"/>
            </a:xfrm>
            <a:custGeom>
              <a:avLst/>
              <a:gdLst>
                <a:gd name="connsiteX0" fmla="*/ 0 w 484495"/>
                <a:gd name="connsiteY0" fmla="*/ 232012 h 359391"/>
                <a:gd name="connsiteX1" fmla="*/ 313898 w 484495"/>
                <a:gd name="connsiteY1" fmla="*/ 320722 h 359391"/>
                <a:gd name="connsiteX2" fmla="*/ 484495 w 484495"/>
                <a:gd name="connsiteY2" fmla="*/ 0 h 359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4495" h="359391">
                  <a:moveTo>
                    <a:pt x="0" y="232012"/>
                  </a:moveTo>
                  <a:cubicBezTo>
                    <a:pt x="116574" y="295701"/>
                    <a:pt x="233149" y="359391"/>
                    <a:pt x="313898" y="320722"/>
                  </a:cubicBezTo>
                  <a:cubicBezTo>
                    <a:pt x="394647" y="282053"/>
                    <a:pt x="439571" y="141026"/>
                    <a:pt x="484495" y="0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reeform 91"/>
            <p:cNvSpPr/>
            <p:nvPr/>
          </p:nvSpPr>
          <p:spPr>
            <a:xfrm>
              <a:off x="3364173" y="3174242"/>
              <a:ext cx="2599899" cy="557283"/>
            </a:xfrm>
            <a:custGeom>
              <a:avLst/>
              <a:gdLst>
                <a:gd name="connsiteX0" fmla="*/ 0 w 2599899"/>
                <a:gd name="connsiteY0" fmla="*/ 312761 h 557283"/>
                <a:gd name="connsiteX1" fmla="*/ 1023582 w 2599899"/>
                <a:gd name="connsiteY1" fmla="*/ 517477 h 557283"/>
                <a:gd name="connsiteX2" fmla="*/ 1699146 w 2599899"/>
                <a:gd name="connsiteY2" fmla="*/ 73925 h 557283"/>
                <a:gd name="connsiteX3" fmla="*/ 2599899 w 2599899"/>
                <a:gd name="connsiteY3" fmla="*/ 73925 h 557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9899" h="557283">
                  <a:moveTo>
                    <a:pt x="0" y="312761"/>
                  </a:moveTo>
                  <a:cubicBezTo>
                    <a:pt x="370195" y="435022"/>
                    <a:pt x="740391" y="557283"/>
                    <a:pt x="1023582" y="517477"/>
                  </a:cubicBezTo>
                  <a:cubicBezTo>
                    <a:pt x="1306773" y="477671"/>
                    <a:pt x="1436427" y="147850"/>
                    <a:pt x="1699146" y="73925"/>
                  </a:cubicBezTo>
                  <a:cubicBezTo>
                    <a:pt x="1961866" y="0"/>
                    <a:pt x="2280882" y="36962"/>
                    <a:pt x="2599899" y="73925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Freeform 92"/>
            <p:cNvSpPr/>
            <p:nvPr/>
          </p:nvSpPr>
          <p:spPr>
            <a:xfrm>
              <a:off x="3855493" y="3077570"/>
              <a:ext cx="334370" cy="53454"/>
            </a:xfrm>
            <a:custGeom>
              <a:avLst/>
              <a:gdLst>
                <a:gd name="connsiteX0" fmla="*/ 0 w 334370"/>
                <a:gd name="connsiteY0" fmla="*/ 0 h 53454"/>
                <a:gd name="connsiteX1" fmla="*/ 184244 w 334370"/>
                <a:gd name="connsiteY1" fmla="*/ 47767 h 53454"/>
                <a:gd name="connsiteX2" fmla="*/ 334370 w 334370"/>
                <a:gd name="connsiteY2" fmla="*/ 34120 h 53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4370" h="53454">
                  <a:moveTo>
                    <a:pt x="0" y="0"/>
                  </a:moveTo>
                  <a:cubicBezTo>
                    <a:pt x="64258" y="21040"/>
                    <a:pt x="128516" y="42080"/>
                    <a:pt x="184244" y="47767"/>
                  </a:cubicBezTo>
                  <a:cubicBezTo>
                    <a:pt x="239972" y="53454"/>
                    <a:pt x="334370" y="34120"/>
                    <a:pt x="334370" y="34120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Half Frame 32"/>
            <p:cNvSpPr/>
            <p:nvPr/>
          </p:nvSpPr>
          <p:spPr bwMode="auto">
            <a:xfrm rot="19118111">
              <a:off x="6512334" y="3310489"/>
              <a:ext cx="166688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95" name="Straight Connector 94"/>
            <p:cNvCxnSpPr>
              <a:stCxn id="89" idx="6"/>
              <a:endCxn id="94" idx="0"/>
            </p:cNvCxnSpPr>
            <p:nvPr/>
          </p:nvCxnSpPr>
          <p:spPr>
            <a:xfrm>
              <a:off x="6324600" y="3352800"/>
              <a:ext cx="197340" cy="4468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Oval 95"/>
            <p:cNvSpPr/>
            <p:nvPr/>
          </p:nvSpPr>
          <p:spPr bwMode="auto">
            <a:xfrm>
              <a:off x="6096000" y="2743200"/>
              <a:ext cx="306387" cy="307975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9144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97" name="Freeform 96"/>
            <p:cNvSpPr/>
            <p:nvPr/>
          </p:nvSpPr>
          <p:spPr>
            <a:xfrm>
              <a:off x="6359857" y="2982036"/>
              <a:ext cx="79611" cy="245660"/>
            </a:xfrm>
            <a:custGeom>
              <a:avLst/>
              <a:gdLst>
                <a:gd name="connsiteX0" fmla="*/ 27295 w 79611"/>
                <a:gd name="connsiteY0" fmla="*/ 0 h 245660"/>
                <a:gd name="connsiteX1" fmla="*/ 75062 w 79611"/>
                <a:gd name="connsiteY1" fmla="*/ 129654 h 245660"/>
                <a:gd name="connsiteX2" fmla="*/ 0 w 79611"/>
                <a:gd name="connsiteY2" fmla="*/ 245660 h 24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611" h="245660">
                  <a:moveTo>
                    <a:pt x="27295" y="0"/>
                  </a:moveTo>
                  <a:cubicBezTo>
                    <a:pt x="53453" y="44355"/>
                    <a:pt x="79611" y="88711"/>
                    <a:pt x="75062" y="129654"/>
                  </a:cubicBezTo>
                  <a:cubicBezTo>
                    <a:pt x="70513" y="170597"/>
                    <a:pt x="35256" y="208128"/>
                    <a:pt x="0" y="245660"/>
                  </a:cubicBezTo>
                </a:path>
              </a:pathLst>
            </a:cu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alf Frame 32"/>
            <p:cNvSpPr/>
            <p:nvPr/>
          </p:nvSpPr>
          <p:spPr bwMode="auto">
            <a:xfrm rot="5945600">
              <a:off x="6261070" y="3204846"/>
              <a:ext cx="113161" cy="122151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>
              <a:off x="7579057" y="3026391"/>
              <a:ext cx="1036092" cy="855259"/>
            </a:xfrm>
            <a:custGeom>
              <a:avLst/>
              <a:gdLst>
                <a:gd name="connsiteX0" fmla="*/ 903027 w 1036092"/>
                <a:gd name="connsiteY0" fmla="*/ 146713 h 855259"/>
                <a:gd name="connsiteX1" fmla="*/ 343468 w 1036092"/>
                <a:gd name="connsiteY1" fmla="*/ 3412 h 855259"/>
                <a:gd name="connsiteX2" fmla="*/ 77337 w 1036092"/>
                <a:gd name="connsiteY2" fmla="*/ 126242 h 855259"/>
                <a:gd name="connsiteX3" fmla="*/ 90985 w 1036092"/>
                <a:gd name="connsiteY3" fmla="*/ 692624 h 855259"/>
                <a:gd name="connsiteX4" fmla="*/ 623247 w 1036092"/>
                <a:gd name="connsiteY4" fmla="*/ 835925 h 855259"/>
                <a:gd name="connsiteX5" fmla="*/ 916674 w 1036092"/>
                <a:gd name="connsiteY5" fmla="*/ 576618 h 855259"/>
                <a:gd name="connsiteX6" fmla="*/ 1032680 w 1036092"/>
                <a:gd name="connsiteY6" fmla="*/ 276367 h 855259"/>
                <a:gd name="connsiteX7" fmla="*/ 903027 w 1036092"/>
                <a:gd name="connsiteY7" fmla="*/ 146713 h 855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6092" h="855259">
                  <a:moveTo>
                    <a:pt x="903027" y="146713"/>
                  </a:moveTo>
                  <a:cubicBezTo>
                    <a:pt x="788158" y="101220"/>
                    <a:pt x="481083" y="6824"/>
                    <a:pt x="343468" y="3412"/>
                  </a:cubicBezTo>
                  <a:cubicBezTo>
                    <a:pt x="205853" y="0"/>
                    <a:pt x="119417" y="11373"/>
                    <a:pt x="77337" y="126242"/>
                  </a:cubicBezTo>
                  <a:cubicBezTo>
                    <a:pt x="35257" y="241111"/>
                    <a:pt x="0" y="574344"/>
                    <a:pt x="90985" y="692624"/>
                  </a:cubicBezTo>
                  <a:cubicBezTo>
                    <a:pt x="181970" y="810904"/>
                    <a:pt x="485632" y="855259"/>
                    <a:pt x="623247" y="835925"/>
                  </a:cubicBezTo>
                  <a:cubicBezTo>
                    <a:pt x="760862" y="816591"/>
                    <a:pt x="848435" y="669878"/>
                    <a:pt x="916674" y="576618"/>
                  </a:cubicBezTo>
                  <a:cubicBezTo>
                    <a:pt x="984913" y="483358"/>
                    <a:pt x="1029268" y="345743"/>
                    <a:pt x="1032680" y="276367"/>
                  </a:cubicBezTo>
                  <a:cubicBezTo>
                    <a:pt x="1036092" y="206991"/>
                    <a:pt x="1017896" y="192206"/>
                    <a:pt x="903027" y="146713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xtBox 109"/>
            <p:cNvSpPr txBox="1">
              <a:spLocks noChangeArrowheads="1"/>
            </p:cNvSpPr>
            <p:nvPr/>
          </p:nvSpPr>
          <p:spPr bwMode="auto">
            <a:xfrm>
              <a:off x="8382000" y="4876800"/>
              <a:ext cx="39145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SC</a:t>
              </a:r>
            </a:p>
          </p:txBody>
        </p:sp>
        <p:sp>
          <p:nvSpPr>
            <p:cNvPr id="101" name="Oval 100"/>
            <p:cNvSpPr/>
            <p:nvPr/>
          </p:nvSpPr>
          <p:spPr bwMode="auto">
            <a:xfrm>
              <a:off x="8001000" y="4872479"/>
              <a:ext cx="306388" cy="306387"/>
            </a:xfrm>
            <a:prstGeom prst="ellipse">
              <a:avLst/>
            </a:prstGeom>
            <a:no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2" name="Half Frame 32"/>
            <p:cNvSpPr/>
            <p:nvPr/>
          </p:nvSpPr>
          <p:spPr bwMode="auto">
            <a:xfrm rot="1701490">
              <a:off x="8109012" y="5667441"/>
              <a:ext cx="164974" cy="175637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03" name="Straight Connector 102"/>
            <p:cNvCxnSpPr>
              <a:stCxn id="101" idx="4"/>
            </p:cNvCxnSpPr>
            <p:nvPr/>
          </p:nvCxnSpPr>
          <p:spPr bwMode="auto">
            <a:xfrm flipH="1">
              <a:off x="8153400" y="5178866"/>
              <a:ext cx="794" cy="536134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93"/>
            <p:cNvSpPr txBox="1">
              <a:spLocks noChangeArrowheads="1"/>
            </p:cNvSpPr>
            <p:nvPr/>
          </p:nvSpPr>
          <p:spPr bwMode="auto">
            <a:xfrm>
              <a:off x="7924800" y="4872479"/>
              <a:ext cx="523903" cy="276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solidFill>
                    <a:srgbClr val="7030A0"/>
                  </a:solidFill>
                </a:rPr>
                <a:t>ACh</a:t>
              </a:r>
            </a:p>
          </p:txBody>
        </p:sp>
        <p:sp>
          <p:nvSpPr>
            <p:cNvPr id="105" name="TextBox 109"/>
            <p:cNvSpPr txBox="1">
              <a:spLocks noChangeArrowheads="1"/>
            </p:cNvSpPr>
            <p:nvPr/>
          </p:nvSpPr>
          <p:spPr bwMode="auto">
            <a:xfrm>
              <a:off x="7772400" y="2590800"/>
              <a:ext cx="45076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Mc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6280899" y="5289785"/>
            <a:ext cx="2145299" cy="1407696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Arc 111"/>
          <p:cNvSpPr/>
          <p:nvPr/>
        </p:nvSpPr>
        <p:spPr>
          <a:xfrm rot="7522042">
            <a:off x="2993159" y="1845406"/>
            <a:ext cx="1872260" cy="6124232"/>
          </a:xfrm>
          <a:prstGeom prst="arc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4" name="Straight Connector 113"/>
          <p:cNvCxnSpPr/>
          <p:nvPr/>
        </p:nvCxnSpPr>
        <p:spPr>
          <a:xfrm>
            <a:off x="3192464" y="5666124"/>
            <a:ext cx="192808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V="1">
            <a:off x="3381278" y="5478352"/>
            <a:ext cx="1015" cy="18686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Arc 118"/>
          <p:cNvSpPr/>
          <p:nvPr/>
        </p:nvSpPr>
        <p:spPr>
          <a:xfrm>
            <a:off x="2278911" y="4976123"/>
            <a:ext cx="2918003" cy="3342997"/>
          </a:xfrm>
          <a:prstGeom prst="arc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0" name="Straight Connector 119"/>
          <p:cNvCxnSpPr/>
          <p:nvPr/>
        </p:nvCxnSpPr>
        <p:spPr>
          <a:xfrm flipV="1">
            <a:off x="3626314" y="4983502"/>
            <a:ext cx="103252" cy="77498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flipH="1" flipV="1">
            <a:off x="3661721" y="4833755"/>
            <a:ext cx="74994" cy="143883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10"/>
          <p:cNvSpPr txBox="1">
            <a:spLocks noChangeArrowheads="1"/>
          </p:cNvSpPr>
          <p:nvPr/>
        </p:nvSpPr>
        <p:spPr bwMode="auto">
          <a:xfrm>
            <a:off x="6559924" y="5807628"/>
            <a:ext cx="164532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HYPOTHALAMUS</a:t>
            </a:r>
          </a:p>
        </p:txBody>
      </p:sp>
      <p:sp>
        <p:nvSpPr>
          <p:cNvPr id="156" name="Lightning Bolt 155"/>
          <p:cNvSpPr/>
          <p:nvPr/>
        </p:nvSpPr>
        <p:spPr>
          <a:xfrm rot="11079733">
            <a:off x="3237969" y="5781934"/>
            <a:ext cx="381000" cy="15240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&quot;No&quot; Symbol 158"/>
          <p:cNvSpPr/>
          <p:nvPr/>
        </p:nvSpPr>
        <p:spPr>
          <a:xfrm>
            <a:off x="3264553" y="4788185"/>
            <a:ext cx="361507" cy="368624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9" name="Lightning Bolt 148"/>
          <p:cNvSpPr/>
          <p:nvPr/>
        </p:nvSpPr>
        <p:spPr>
          <a:xfrm rot="20404176">
            <a:off x="5528217" y="3403096"/>
            <a:ext cx="381000" cy="15240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&quot;No&quot; Symbol 166"/>
          <p:cNvSpPr/>
          <p:nvPr/>
        </p:nvSpPr>
        <p:spPr>
          <a:xfrm>
            <a:off x="4490834" y="3324430"/>
            <a:ext cx="361507" cy="368624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8" name="Lightning Bolt 167"/>
          <p:cNvSpPr/>
          <p:nvPr/>
        </p:nvSpPr>
        <p:spPr>
          <a:xfrm rot="6719150">
            <a:off x="4819373" y="3193990"/>
            <a:ext cx="381000" cy="15240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&quot;No&quot; Symbol 168"/>
          <p:cNvSpPr/>
          <p:nvPr/>
        </p:nvSpPr>
        <p:spPr>
          <a:xfrm>
            <a:off x="5929767" y="3104687"/>
            <a:ext cx="361507" cy="368624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0" name="Lightning Bolt 169"/>
          <p:cNvSpPr/>
          <p:nvPr/>
        </p:nvSpPr>
        <p:spPr>
          <a:xfrm rot="4364712">
            <a:off x="7987890" y="3300312"/>
            <a:ext cx="381000" cy="15240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Lightning Bolt 170"/>
          <p:cNvSpPr/>
          <p:nvPr/>
        </p:nvSpPr>
        <p:spPr>
          <a:xfrm rot="20068823">
            <a:off x="7917128" y="3676916"/>
            <a:ext cx="381000" cy="15240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&quot;No&quot; Symbol 171"/>
          <p:cNvSpPr/>
          <p:nvPr/>
        </p:nvSpPr>
        <p:spPr>
          <a:xfrm>
            <a:off x="8249821" y="3491971"/>
            <a:ext cx="361507" cy="368624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3" name="&quot;No&quot; Symbol 172"/>
          <p:cNvSpPr/>
          <p:nvPr/>
        </p:nvSpPr>
        <p:spPr>
          <a:xfrm>
            <a:off x="9573323" y="3494820"/>
            <a:ext cx="361507" cy="368624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4" name="&quot;No&quot; Symbol 173"/>
          <p:cNvSpPr/>
          <p:nvPr/>
        </p:nvSpPr>
        <p:spPr>
          <a:xfrm>
            <a:off x="9614714" y="5066411"/>
            <a:ext cx="361507" cy="368624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miley Face 2"/>
          <p:cNvSpPr/>
          <p:nvPr/>
        </p:nvSpPr>
        <p:spPr>
          <a:xfrm>
            <a:off x="9262450" y="5721884"/>
            <a:ext cx="1158949" cy="1157314"/>
          </a:xfrm>
          <a:prstGeom prst="smileyFace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77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1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tmFilter="0, 0; .2, .5; .8, .5; 1, 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500" autoRev="1" fill="hold"/>
                                        <p:tgtEl>
                                          <p:spTgt spid="1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 animBg="1"/>
      <p:bldP spid="156" grpId="1" animBg="1"/>
      <p:bldP spid="159" grpId="0" animBg="1"/>
      <p:bldP spid="149" grpId="0" animBg="1"/>
      <p:bldP spid="149" grpId="1" animBg="1"/>
      <p:bldP spid="167" grpId="0" animBg="1"/>
      <p:bldP spid="168" grpId="0" animBg="1"/>
      <p:bldP spid="168" grpId="1" animBg="1"/>
      <p:bldP spid="169" grpId="0" animBg="1"/>
      <p:bldP spid="170" grpId="0" animBg="1"/>
      <p:bldP spid="170" grpId="1" animBg="1"/>
      <p:bldP spid="171" grpId="0" animBg="1"/>
      <p:bldP spid="171" grpId="1" animBg="1"/>
      <p:bldP spid="172" grpId="0" animBg="1"/>
      <p:bldP spid="173" grpId="0" animBg="1"/>
      <p:bldP spid="174" grpId="0" animBg="1"/>
      <p:bldP spid="3" grpId="0" animBg="1"/>
      <p:bldP spid="3" grpId="1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D0D3E07-B7DE-409D-9129-1205D22881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09" t="53982" r="45073" b="7313"/>
          <a:stretch/>
        </p:blipFill>
        <p:spPr>
          <a:xfrm>
            <a:off x="6767600" y="1487491"/>
            <a:ext cx="4953742" cy="474733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="" xmlns:a16="http://schemas.microsoft.com/office/drawing/2014/main" id="{3BDDA2A3-9AF6-46EE-B2A4-D2805A151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161928"/>
            <a:ext cx="9506856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Orexin Receptors and Anhedonia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43E4FD2-47F1-4159-8FBA-AFC7E32E4B3F}"/>
              </a:ext>
            </a:extLst>
          </p:cNvPr>
          <p:cNvSpPr txBox="1"/>
          <p:nvPr/>
        </p:nvSpPr>
        <p:spPr>
          <a:xfrm>
            <a:off x="0" y="6500037"/>
            <a:ext cx="10515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TCS1102 = DORA = Dual Orexin Receptor Antagonist</a:t>
            </a:r>
          </a:p>
          <a:p>
            <a:r>
              <a:rPr lang="en-US" dirty="0"/>
              <a:t> </a:t>
            </a:r>
            <a:endParaRPr lang="en-US" sz="1000" b="1" u="sng" dirty="0"/>
          </a:p>
          <a:p>
            <a:endParaRPr lang="en-US" sz="1000" dirty="0"/>
          </a:p>
        </p:txBody>
      </p:sp>
      <p:pic>
        <p:nvPicPr>
          <p:cNvPr id="5122" name="Picture 2" descr="Image result for sucrose preference test protocol">
            <a:extLst>
              <a:ext uri="{FF2B5EF4-FFF2-40B4-BE49-F238E27FC236}">
                <a16:creationId xmlns="" xmlns:a16="http://schemas.microsoft.com/office/drawing/2014/main" id="{6A28C172-6B61-4F38-8EAD-5E4ED16AB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28" y="2090056"/>
            <a:ext cx="5649072" cy="324190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7A5D76A-2CB4-4EB5-B702-E37D603323BA}"/>
              </a:ext>
            </a:extLst>
          </p:cNvPr>
          <p:cNvSpPr txBox="1"/>
          <p:nvPr/>
        </p:nvSpPr>
        <p:spPr>
          <a:xfrm>
            <a:off x="0" y="3450161"/>
            <a:ext cx="12192000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Blocking Orexin Receptors in the VP ↑ Anhedonia</a:t>
            </a:r>
          </a:p>
        </p:txBody>
      </p:sp>
    </p:spTree>
    <p:extLst>
      <p:ext uri="{BB962C8B-B14F-4D97-AF65-F5344CB8AC3E}">
        <p14:creationId xmlns:p14="http://schemas.microsoft.com/office/powerpoint/2010/main" val="335664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55FEDA8-0082-44F9-8A02-907825B1E1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38" t="51401" r="44537" b="11933"/>
          <a:stretch/>
        </p:blipFill>
        <p:spPr>
          <a:xfrm>
            <a:off x="6660171" y="1803400"/>
            <a:ext cx="4841240" cy="4191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79CF2759-FF1C-4546-A4DE-01F907A14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161928"/>
            <a:ext cx="9506856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Orexin Receptors and Anhedonia</a:t>
            </a:r>
          </a:p>
        </p:txBody>
      </p:sp>
      <p:pic>
        <p:nvPicPr>
          <p:cNvPr id="11" name="Picture 2" descr="Image result for sucrose preference test protocol">
            <a:extLst>
              <a:ext uri="{FF2B5EF4-FFF2-40B4-BE49-F238E27FC236}">
                <a16:creationId xmlns="" xmlns:a16="http://schemas.microsoft.com/office/drawing/2014/main" id="{16D73C93-0059-4F02-A32C-052A7701A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28" y="2090056"/>
            <a:ext cx="5649072" cy="324190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C5BB70B-D6C4-495F-8A2D-496BCB29AB81}"/>
              </a:ext>
            </a:extLst>
          </p:cNvPr>
          <p:cNvSpPr txBox="1"/>
          <p:nvPr/>
        </p:nvSpPr>
        <p:spPr>
          <a:xfrm>
            <a:off x="0" y="3450161"/>
            <a:ext cx="12192000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Stimulating Orexin Receptors in the VP ↓ Anhedonia</a:t>
            </a:r>
          </a:p>
        </p:txBody>
      </p:sp>
    </p:spTree>
    <p:extLst>
      <p:ext uri="{BB962C8B-B14F-4D97-AF65-F5344CB8AC3E}">
        <p14:creationId xmlns:p14="http://schemas.microsoft.com/office/powerpoint/2010/main" val="255787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F61B963-69D7-4D48-83AC-36972456D0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84" t="16440" r="47427" b="38123"/>
          <a:stretch/>
        </p:blipFill>
        <p:spPr>
          <a:xfrm>
            <a:off x="4875955" y="1665795"/>
            <a:ext cx="6933460" cy="4056074"/>
          </a:xfrm>
          <a:prstGeom prst="rect">
            <a:avLst/>
          </a:prstGeom>
        </p:spPr>
      </p:pic>
      <p:pic>
        <p:nvPicPr>
          <p:cNvPr id="4" name="Picture 2" descr="Image result for sucrose preference test protocol">
            <a:extLst>
              <a:ext uri="{FF2B5EF4-FFF2-40B4-BE49-F238E27FC236}">
                <a16:creationId xmlns="" xmlns:a16="http://schemas.microsoft.com/office/drawing/2014/main" id="{A59CEB23-F1D3-4DDA-8A0E-CD8D6FD9E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5" y="2685141"/>
            <a:ext cx="4021329" cy="230777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CC17FABB-46FB-4C5C-96DC-8A2821C31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161928"/>
            <a:ext cx="9506856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Orexin Receptors and Anhedonia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583CD0-58E0-4BFC-A9AA-AC1E983146A6}"/>
              </a:ext>
            </a:extLst>
          </p:cNvPr>
          <p:cNvSpPr txBox="1"/>
          <p:nvPr/>
        </p:nvSpPr>
        <p:spPr>
          <a:xfrm>
            <a:off x="0" y="3450161"/>
            <a:ext cx="12192000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Knocking down Orexin Receptors in the VP ↑ Anhedonia</a:t>
            </a:r>
          </a:p>
        </p:txBody>
      </p:sp>
    </p:spTree>
    <p:extLst>
      <p:ext uri="{BB962C8B-B14F-4D97-AF65-F5344CB8AC3E}">
        <p14:creationId xmlns:p14="http://schemas.microsoft.com/office/powerpoint/2010/main" val="291737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D0D3E07-B7DE-409D-9129-1205D22881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383" t="53982" r="12112" b="7313"/>
          <a:stretch/>
        </p:blipFill>
        <p:spPr>
          <a:xfrm>
            <a:off x="5563763" y="1780632"/>
            <a:ext cx="6202532" cy="428634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="" xmlns:a16="http://schemas.microsoft.com/office/drawing/2014/main" id="{52DC8178-0ECF-428D-9F92-8E0E5BB41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161928"/>
            <a:ext cx="9506856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Orexin Receptors and Locomotion</a:t>
            </a:r>
          </a:p>
        </p:txBody>
      </p:sp>
      <p:pic>
        <p:nvPicPr>
          <p:cNvPr id="9218" name="Picture 2" descr="Image result for open field test">
            <a:extLst>
              <a:ext uri="{FF2B5EF4-FFF2-40B4-BE49-F238E27FC236}">
                <a16:creationId xmlns="" xmlns:a16="http://schemas.microsoft.com/office/drawing/2014/main" id="{3A16B843-4583-4695-BE92-70801EA9F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17" y="1828802"/>
            <a:ext cx="4812744" cy="413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7783F8D-2A4D-44BE-9F68-51931AA28194}"/>
              </a:ext>
            </a:extLst>
          </p:cNvPr>
          <p:cNvSpPr txBox="1"/>
          <p:nvPr/>
        </p:nvSpPr>
        <p:spPr>
          <a:xfrm>
            <a:off x="0" y="6500037"/>
            <a:ext cx="10515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TCS1102 = DORA = Dual Orexin Receptor Antagonist</a:t>
            </a:r>
          </a:p>
          <a:p>
            <a:r>
              <a:rPr lang="en-US" dirty="0"/>
              <a:t> </a:t>
            </a:r>
            <a:endParaRPr lang="en-US" sz="1000" b="1" u="sng" dirty="0"/>
          </a:p>
          <a:p>
            <a:endParaRPr lang="en-US" sz="1000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24F2D79-3DD7-4F00-B4CD-1DD05F2565F8}"/>
              </a:ext>
            </a:extLst>
          </p:cNvPr>
          <p:cNvSpPr txBox="1"/>
          <p:nvPr/>
        </p:nvSpPr>
        <p:spPr>
          <a:xfrm>
            <a:off x="0" y="3450161"/>
            <a:ext cx="12192000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Blocking Orexin Receptors in the VP had no effect on locomotion</a:t>
            </a:r>
          </a:p>
        </p:txBody>
      </p:sp>
    </p:spTree>
    <p:extLst>
      <p:ext uri="{BB962C8B-B14F-4D97-AF65-F5344CB8AC3E}">
        <p14:creationId xmlns:p14="http://schemas.microsoft.com/office/powerpoint/2010/main" val="381441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19602BB9-D510-4905-ABBF-7F052B498A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963" t="51401" r="11412" b="11933"/>
          <a:stretch/>
        </p:blipFill>
        <p:spPr>
          <a:xfrm>
            <a:off x="5571572" y="1828800"/>
            <a:ext cx="6181371" cy="430348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7B5DD0E2-4E9E-41CA-B426-0768C4A4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161928"/>
            <a:ext cx="9506856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Orexin Receptors and Locomotion</a:t>
            </a:r>
          </a:p>
        </p:txBody>
      </p:sp>
      <p:pic>
        <p:nvPicPr>
          <p:cNvPr id="11" name="Picture 2" descr="Image result for open field test">
            <a:extLst>
              <a:ext uri="{FF2B5EF4-FFF2-40B4-BE49-F238E27FC236}">
                <a16:creationId xmlns="" xmlns:a16="http://schemas.microsoft.com/office/drawing/2014/main" id="{7F485D28-0931-495A-BED3-5F7CF17FD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17" y="1828802"/>
            <a:ext cx="4812744" cy="413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8CDAE17-A898-42C6-97F1-B435641377AD}"/>
              </a:ext>
            </a:extLst>
          </p:cNvPr>
          <p:cNvSpPr txBox="1"/>
          <p:nvPr/>
        </p:nvSpPr>
        <p:spPr>
          <a:xfrm>
            <a:off x="0" y="3450161"/>
            <a:ext cx="12192000" cy="120032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Stimulating Orexin Receptors in the VP had no effect on locomotion</a:t>
            </a:r>
          </a:p>
        </p:txBody>
      </p:sp>
    </p:spTree>
    <p:extLst>
      <p:ext uri="{BB962C8B-B14F-4D97-AF65-F5344CB8AC3E}">
        <p14:creationId xmlns:p14="http://schemas.microsoft.com/office/powerpoint/2010/main" val="266550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F61B963-69D7-4D48-83AC-36972456D0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359" t="16440" r="13058" b="38123"/>
          <a:stretch/>
        </p:blipFill>
        <p:spPr>
          <a:xfrm>
            <a:off x="6373425" y="1556156"/>
            <a:ext cx="5449658" cy="4554358"/>
          </a:xfrm>
          <a:prstGeom prst="rect">
            <a:avLst/>
          </a:prstGeom>
        </p:spPr>
      </p:pic>
      <p:pic>
        <p:nvPicPr>
          <p:cNvPr id="3" name="Picture 2" descr="Image result for open field test">
            <a:extLst>
              <a:ext uri="{FF2B5EF4-FFF2-40B4-BE49-F238E27FC236}">
                <a16:creationId xmlns="" xmlns:a16="http://schemas.microsoft.com/office/drawing/2014/main" id="{836F8263-AABC-4587-A5BD-3564F4F74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17" y="1556156"/>
            <a:ext cx="4812744" cy="413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="" xmlns:a16="http://schemas.microsoft.com/office/drawing/2014/main" id="{E2132CE1-0CC5-42B7-ABF3-A79DD837D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161928"/>
            <a:ext cx="9506856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Orexin Receptors and Locomotion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243CFA7-2938-471F-97E5-074DBC8C23EB}"/>
              </a:ext>
            </a:extLst>
          </p:cNvPr>
          <p:cNvSpPr txBox="1"/>
          <p:nvPr/>
        </p:nvSpPr>
        <p:spPr>
          <a:xfrm>
            <a:off x="0" y="3450161"/>
            <a:ext cx="12192000" cy="120032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Knocking down Orexin Receptors in the VP had no effect on locomotion</a:t>
            </a:r>
          </a:p>
        </p:txBody>
      </p:sp>
    </p:spTree>
    <p:extLst>
      <p:ext uri="{BB962C8B-B14F-4D97-AF65-F5344CB8AC3E}">
        <p14:creationId xmlns:p14="http://schemas.microsoft.com/office/powerpoint/2010/main" val="228552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1ACA576-5CB1-4EF1-8C07-762897AA18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5" t="15534" r="75315" b="46796"/>
          <a:stretch/>
        </p:blipFill>
        <p:spPr>
          <a:xfrm>
            <a:off x="3639774" y="1503847"/>
            <a:ext cx="5301026" cy="488164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96B063C1-6373-41B9-AE9C-D31EAFC05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161928"/>
            <a:ext cx="9506856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Tracing Orexin Projections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9891229-BFD8-42E6-8485-03A183F8AB5A}"/>
              </a:ext>
            </a:extLst>
          </p:cNvPr>
          <p:cNvSpPr txBox="1"/>
          <p:nvPr/>
        </p:nvSpPr>
        <p:spPr>
          <a:xfrm>
            <a:off x="0" y="6500037"/>
            <a:ext cx="10515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FG = </a:t>
            </a:r>
            <a:r>
              <a:rPr lang="en-US" dirty="0" err="1"/>
              <a:t>Fluoro</a:t>
            </a:r>
            <a:r>
              <a:rPr lang="en-US" dirty="0"/>
              <a:t>-Gold</a:t>
            </a:r>
          </a:p>
          <a:p>
            <a:r>
              <a:rPr lang="en-US" dirty="0"/>
              <a:t> </a:t>
            </a:r>
            <a:endParaRPr lang="en-US" sz="1000" b="1" u="sng" dirty="0"/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033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5A13994-C015-4D4F-9529-5D20A04850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01" t="15534" r="45327" b="46796"/>
          <a:stretch/>
        </p:blipFill>
        <p:spPr>
          <a:xfrm>
            <a:off x="93991" y="2137299"/>
            <a:ext cx="5189207" cy="37563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EE513F4-E2CD-405E-99B5-8BA04E6A14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898" t="15275" r="23350" b="47055"/>
          <a:stretch/>
        </p:blipFill>
        <p:spPr>
          <a:xfrm>
            <a:off x="5329141" y="2137299"/>
            <a:ext cx="3678916" cy="37563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F4EA354-6AFE-4DD1-97BD-3B3F901373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828" t="15534" r="5048" b="46796"/>
          <a:stretch/>
        </p:blipFill>
        <p:spPr>
          <a:xfrm>
            <a:off x="9088911" y="2137298"/>
            <a:ext cx="3035643" cy="375636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F940D490-04E2-41BF-ABF6-2F3D2DA12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161928"/>
            <a:ext cx="9506856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Tracing Orexin Projections</a:t>
            </a:r>
          </a:p>
        </p:txBody>
      </p:sp>
    </p:spTree>
    <p:extLst>
      <p:ext uri="{BB962C8B-B14F-4D97-AF65-F5344CB8AC3E}">
        <p14:creationId xmlns:p14="http://schemas.microsoft.com/office/powerpoint/2010/main" val="316491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F4CE329-42BB-408A-AC26-767567C38C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4" t="16311" r="72403" b="50938"/>
          <a:stretch/>
        </p:blipFill>
        <p:spPr>
          <a:xfrm>
            <a:off x="176709" y="2476871"/>
            <a:ext cx="3713119" cy="27468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DDAE9C5-2555-45F9-B63E-43B85D8056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99" t="16311" r="14819" b="50938"/>
          <a:stretch/>
        </p:blipFill>
        <p:spPr>
          <a:xfrm>
            <a:off x="4442271" y="2555223"/>
            <a:ext cx="7573020" cy="266848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="" xmlns:a16="http://schemas.microsoft.com/office/drawing/2014/main" id="{4418C757-B01B-43C2-B808-FDCB0CA6D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161928"/>
            <a:ext cx="9506856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Identification of GABA Neurons</a:t>
            </a:r>
          </a:p>
        </p:txBody>
      </p:sp>
    </p:spTree>
    <p:extLst>
      <p:ext uri="{BB962C8B-B14F-4D97-AF65-F5344CB8AC3E}">
        <p14:creationId xmlns:p14="http://schemas.microsoft.com/office/powerpoint/2010/main" val="242092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3EBBD2C-9912-4C3D-873D-189A9E5487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6" t="52024" r="62064" b="10643"/>
          <a:stretch/>
        </p:blipFill>
        <p:spPr>
          <a:xfrm>
            <a:off x="133166" y="2568521"/>
            <a:ext cx="4425697" cy="25603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F069DCE-8E25-436C-9168-E6F8292D41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671" t="52024" r="46082" b="10643"/>
          <a:stretch/>
        </p:blipFill>
        <p:spPr>
          <a:xfrm>
            <a:off x="4704863" y="2568521"/>
            <a:ext cx="1737004" cy="25603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4F34B9C-7E44-4070-BB9C-79AD3299A7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797" t="55446" r="5428" b="16154"/>
          <a:stretch/>
        </p:blipFill>
        <p:spPr>
          <a:xfrm>
            <a:off x="6587867" y="2717658"/>
            <a:ext cx="5470967" cy="225399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="" xmlns:a16="http://schemas.microsoft.com/office/drawing/2014/main" id="{7721D4F9-FA33-4BB1-A58E-6EFF58900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161928"/>
            <a:ext cx="9506856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Orexin and GABA Neurons in the VP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6293547-96E5-4503-8D4B-C5E439EA332D}"/>
              </a:ext>
            </a:extLst>
          </p:cNvPr>
          <p:cNvSpPr txBox="1"/>
          <p:nvPr/>
        </p:nvSpPr>
        <p:spPr>
          <a:xfrm>
            <a:off x="0" y="6500037"/>
            <a:ext cx="10515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TTX = Tetrodotoxin = Sodium Channel Blocker</a:t>
            </a:r>
          </a:p>
          <a:p>
            <a:r>
              <a:rPr lang="en-US" dirty="0"/>
              <a:t> </a:t>
            </a:r>
            <a:endParaRPr lang="en-US" sz="1000" b="1" u="sng" dirty="0"/>
          </a:p>
          <a:p>
            <a:endParaRPr lang="en-US" sz="1000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F467722-C3ED-40D4-B4F9-DAB8810CCFEA}"/>
              </a:ext>
            </a:extLst>
          </p:cNvPr>
          <p:cNvSpPr txBox="1"/>
          <p:nvPr/>
        </p:nvSpPr>
        <p:spPr>
          <a:xfrm>
            <a:off x="0" y="3450161"/>
            <a:ext cx="12192000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Orexin Depolarizes GABA Neurons in the VP</a:t>
            </a:r>
          </a:p>
        </p:txBody>
      </p:sp>
    </p:spTree>
    <p:extLst>
      <p:ext uri="{BB962C8B-B14F-4D97-AF65-F5344CB8AC3E}">
        <p14:creationId xmlns:p14="http://schemas.microsoft.com/office/powerpoint/2010/main" val="260181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5E4B53A-712F-496D-9094-8138C72E7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1715861"/>
          </a:xfrm>
          <a:solidFill>
            <a:schemeClr val="bg1">
              <a:alpha val="7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600" dirty="0"/>
              <a:t>Can neural gene transfection:</a:t>
            </a:r>
          </a:p>
          <a:p>
            <a:pPr marL="0" indent="0">
              <a:buNone/>
            </a:pPr>
            <a:r>
              <a:rPr lang="en-US" sz="3600" dirty="0"/>
              <a:t>	</a:t>
            </a:r>
            <a:r>
              <a:rPr lang="en-US" sz="3200" dirty="0"/>
              <a:t>Help us understand more about the circuitry involved in PTSD (and 	other disorders)?</a:t>
            </a:r>
          </a:p>
          <a:p>
            <a:pPr marL="0" indent="0">
              <a:buNone/>
            </a:pPr>
            <a:r>
              <a:rPr lang="en-US" sz="3200" dirty="0"/>
              <a:t>	Guide the search for potential pharmacotherapies?</a:t>
            </a:r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A27199C3-0BEB-4F26-83AF-273326883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algn="ctr"/>
            <a:r>
              <a:rPr lang="en-US" dirty="0"/>
              <a:t>Post-Traumatic Stress Disorder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2093" y="3608861"/>
            <a:ext cx="3726018" cy="318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66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2A5DD13-8578-4282-A672-D8716DF32D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25" t="15200" r="80875" b="48934"/>
          <a:stretch/>
        </p:blipFill>
        <p:spPr>
          <a:xfrm>
            <a:off x="246742" y="2340864"/>
            <a:ext cx="1698171" cy="30865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C0D9614-2AB3-4646-A7BD-CF80D81A98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77" t="16178" r="32848" b="51423"/>
          <a:stretch/>
        </p:blipFill>
        <p:spPr>
          <a:xfrm>
            <a:off x="2081784" y="2409589"/>
            <a:ext cx="6302569" cy="25148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8E8E8FE-6669-4A4C-A14D-0C860D7D47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426" t="16178" r="11399" b="51423"/>
          <a:stretch/>
        </p:blipFill>
        <p:spPr>
          <a:xfrm>
            <a:off x="8511001" y="2318003"/>
            <a:ext cx="3416788" cy="308654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8F914489-D000-4492-B943-92FB3012E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161928"/>
            <a:ext cx="9506856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Orexin and GABA Neurons in the VP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DFC2732-40DB-43F4-B178-9145983ADABE}"/>
              </a:ext>
            </a:extLst>
          </p:cNvPr>
          <p:cNvSpPr txBox="1"/>
          <p:nvPr/>
        </p:nvSpPr>
        <p:spPr>
          <a:xfrm>
            <a:off x="0" y="3450161"/>
            <a:ext cx="12192000" cy="120032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Knockdown of Orexin Receptors in the </a:t>
            </a:r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VP 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↓ Signaling to VP GABA Neurons</a:t>
            </a:r>
          </a:p>
        </p:txBody>
      </p:sp>
    </p:spTree>
    <p:extLst>
      <p:ext uri="{BB962C8B-B14F-4D97-AF65-F5344CB8AC3E}">
        <p14:creationId xmlns:p14="http://schemas.microsoft.com/office/powerpoint/2010/main" val="66092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B2F3733-0B6D-4EBA-8697-93FDC9A589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00" t="52488" r="40850" b="13513"/>
          <a:stretch/>
        </p:blipFill>
        <p:spPr>
          <a:xfrm>
            <a:off x="234115" y="2579913"/>
            <a:ext cx="7361168" cy="27523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74AB402-231E-48EA-8807-F6261333EA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401" t="51866" r="11349" b="8002"/>
          <a:stretch/>
        </p:blipFill>
        <p:spPr>
          <a:xfrm>
            <a:off x="7923083" y="2118069"/>
            <a:ext cx="4034802" cy="346993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5D75FF18-374F-4D1A-AB04-39E3A81A6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161928"/>
            <a:ext cx="9506856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Orexin and GABA Neurons in the VP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ED02027-A1AF-44A0-A0C9-F0FD4F93845A}"/>
              </a:ext>
            </a:extLst>
          </p:cNvPr>
          <p:cNvSpPr txBox="1"/>
          <p:nvPr/>
        </p:nvSpPr>
        <p:spPr>
          <a:xfrm>
            <a:off x="0" y="6057781"/>
            <a:ext cx="1051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KB-R7943 = selective blocker of NCX</a:t>
            </a:r>
          </a:p>
          <a:p>
            <a:r>
              <a:rPr lang="en-US" dirty="0"/>
              <a:t>CdCl</a:t>
            </a:r>
            <a:r>
              <a:rPr lang="en-US" baseline="-25000" dirty="0"/>
              <a:t>2</a:t>
            </a:r>
            <a:r>
              <a:rPr lang="en-US" dirty="0"/>
              <a:t> = non-selective blocker of voltage-gated Ca</a:t>
            </a:r>
            <a:r>
              <a:rPr lang="en-US" baseline="30000" dirty="0"/>
              <a:t>2+ </a:t>
            </a:r>
            <a:r>
              <a:rPr lang="en-US" dirty="0"/>
              <a:t>channels</a:t>
            </a:r>
          </a:p>
          <a:p>
            <a:r>
              <a:rPr lang="en-US" dirty="0"/>
              <a:t> </a:t>
            </a:r>
            <a:endParaRPr lang="en-US" sz="1000" b="1" u="sng" dirty="0"/>
          </a:p>
          <a:p>
            <a:endParaRPr lang="en-US" sz="10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23E2365-55BF-43B9-BF9B-3FEDAE40D753}"/>
              </a:ext>
            </a:extLst>
          </p:cNvPr>
          <p:cNvSpPr txBox="1"/>
          <p:nvPr/>
        </p:nvSpPr>
        <p:spPr>
          <a:xfrm>
            <a:off x="0" y="3450161"/>
            <a:ext cx="12192000" cy="120032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Orexin’s stimulation of VP neurons is dependent on NCX and vgCa</a:t>
            </a:r>
            <a:r>
              <a:rPr lang="en-US" sz="3600" baseline="30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2+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channels</a:t>
            </a:r>
          </a:p>
        </p:txBody>
      </p:sp>
    </p:spTree>
    <p:extLst>
      <p:ext uri="{BB962C8B-B14F-4D97-AF65-F5344CB8AC3E}">
        <p14:creationId xmlns:p14="http://schemas.microsoft.com/office/powerpoint/2010/main" val="287696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99F58EFE-DEE3-4D02-AC4B-BE9B3D22B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917" y="161928"/>
            <a:ext cx="9506856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Brief Introduction to Ca</a:t>
            </a:r>
            <a:r>
              <a:rPr lang="en-US" baseline="30000" dirty="0"/>
              <a:t>2+</a:t>
            </a:r>
            <a:r>
              <a:rPr lang="en-US" dirty="0"/>
              <a:t> Channels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C972953-7AE1-4FFD-8378-8CB8851AD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739" y="1683656"/>
            <a:ext cx="3897573" cy="47825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72C0644-F993-4354-AED7-944A8678ABDF}"/>
              </a:ext>
            </a:extLst>
          </p:cNvPr>
          <p:cNvSpPr txBox="1"/>
          <p:nvPr/>
        </p:nvSpPr>
        <p:spPr>
          <a:xfrm>
            <a:off x="0" y="6457890"/>
            <a:ext cx="10515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Zamponi</a:t>
            </a:r>
            <a:r>
              <a:rPr lang="en-US" sz="1000" dirty="0"/>
              <a:t>, G. W., et al. (2010). "Role of voltage-gated calcium channels in epilepsy." </a:t>
            </a:r>
            <a:r>
              <a:rPr lang="en-US" sz="1000" u="sng" dirty="0" err="1"/>
              <a:t>Pflugers</a:t>
            </a:r>
            <a:r>
              <a:rPr lang="en-US" sz="1000" u="sng" dirty="0"/>
              <a:t> Arch </a:t>
            </a:r>
            <a:r>
              <a:rPr lang="en-US" sz="1000" b="1" u="sng" dirty="0"/>
              <a:t>460</a:t>
            </a:r>
            <a:r>
              <a:rPr lang="en-US" sz="1000" u="sng" dirty="0"/>
              <a:t>(2): 395-403.</a:t>
            </a:r>
          </a:p>
          <a:p>
            <a:r>
              <a:rPr lang="en-US" sz="1000" dirty="0" err="1"/>
              <a:t>Selbach</a:t>
            </a:r>
            <a:r>
              <a:rPr lang="en-US" sz="1000" dirty="0"/>
              <a:t>, O., et al. (2003). "Drugs to interfere with orexins (hypocretins)." </a:t>
            </a:r>
            <a:r>
              <a:rPr lang="en-US" sz="1000" u="sng" dirty="0"/>
              <a:t>Drug News </a:t>
            </a:r>
            <a:r>
              <a:rPr lang="en-US" sz="1000" u="sng" dirty="0" err="1"/>
              <a:t>Perspect</a:t>
            </a:r>
            <a:r>
              <a:rPr lang="en-US" sz="1000" u="sng" dirty="0"/>
              <a:t> </a:t>
            </a:r>
            <a:r>
              <a:rPr lang="en-US" sz="1000" b="1" u="sng" dirty="0"/>
              <a:t>16</a:t>
            </a:r>
            <a:r>
              <a:rPr lang="en-US" sz="1000" u="sng" dirty="0"/>
              <a:t>(10): 669-681.</a:t>
            </a:r>
            <a:r>
              <a:rPr lang="en-US" sz="1000" dirty="0"/>
              <a:t> </a:t>
            </a:r>
            <a:endParaRPr lang="en-US" sz="1000" b="1" u="sng" dirty="0"/>
          </a:p>
          <a:p>
            <a:endParaRPr lang="en-US" sz="1000" dirty="0"/>
          </a:p>
        </p:txBody>
      </p:sp>
      <p:pic>
        <p:nvPicPr>
          <p:cNvPr id="12290" name="Picture 2" descr="Image result for NCX channel orexin l-type">
            <a:extLst>
              <a:ext uri="{FF2B5EF4-FFF2-40B4-BE49-F238E27FC236}">
                <a16:creationId xmlns="" xmlns:a16="http://schemas.microsoft.com/office/drawing/2014/main" id="{C9734B7E-9442-43F8-B773-B797417E5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807" y="1547822"/>
            <a:ext cx="3941534" cy="484973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</p:pic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B8A056F4-9BC5-41B1-9E95-EA753B35538B}"/>
              </a:ext>
            </a:extLst>
          </p:cNvPr>
          <p:cNvCxnSpPr/>
          <p:nvPr/>
        </p:nvCxnSpPr>
        <p:spPr>
          <a:xfrm flipH="1">
            <a:off x="9985829" y="5544457"/>
            <a:ext cx="1248228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DF61F515-49DC-421D-B768-A399A864458F}"/>
              </a:ext>
            </a:extLst>
          </p:cNvPr>
          <p:cNvCxnSpPr/>
          <p:nvPr/>
        </p:nvCxnSpPr>
        <p:spPr>
          <a:xfrm flipH="1">
            <a:off x="9993085" y="5914569"/>
            <a:ext cx="1248228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00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CC20A5B-B826-484C-A34F-1BF34E0871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50" t="14668" r="59951" b="51599"/>
          <a:stretch/>
        </p:blipFill>
        <p:spPr>
          <a:xfrm>
            <a:off x="394933" y="2423160"/>
            <a:ext cx="4738885" cy="28012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2E558C3-971B-4B5D-AF40-89FAC92BF9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323" t="14668" r="11404" b="51599"/>
          <a:stretch/>
        </p:blipFill>
        <p:spPr>
          <a:xfrm>
            <a:off x="5408428" y="2423160"/>
            <a:ext cx="6388638" cy="280125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="" xmlns:a16="http://schemas.microsoft.com/office/drawing/2014/main" id="{778F3759-8547-488B-A1B1-715718063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161928"/>
            <a:ext cx="9506856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Orexin and GABA Neurons in the VP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EE8E051-4D64-415C-9CFC-2E7AA8205A0F}"/>
              </a:ext>
            </a:extLst>
          </p:cNvPr>
          <p:cNvSpPr txBox="1"/>
          <p:nvPr/>
        </p:nvSpPr>
        <p:spPr>
          <a:xfrm>
            <a:off x="0" y="5678139"/>
            <a:ext cx="105156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Nifedipine = selective blocker of L-type Ca</a:t>
            </a:r>
            <a:r>
              <a:rPr lang="en-US" baseline="30000" dirty="0"/>
              <a:t>2+</a:t>
            </a:r>
            <a:r>
              <a:rPr lang="en-US" dirty="0"/>
              <a:t> channels</a:t>
            </a:r>
          </a:p>
          <a:p>
            <a:r>
              <a:rPr lang="en-US" dirty="0"/>
              <a:t>KB-R7943 = selective blocker of NCX</a:t>
            </a:r>
          </a:p>
          <a:p>
            <a:r>
              <a:rPr lang="el-GR" dirty="0"/>
              <a:t>ω</a:t>
            </a:r>
            <a:r>
              <a:rPr lang="en-US" dirty="0"/>
              <a:t>-CTX-GVIA = selective blocker of N-type Ca</a:t>
            </a:r>
            <a:r>
              <a:rPr lang="en-US" baseline="30000" dirty="0"/>
              <a:t>2+</a:t>
            </a:r>
            <a:r>
              <a:rPr lang="en-US" dirty="0"/>
              <a:t> channels</a:t>
            </a:r>
          </a:p>
          <a:p>
            <a:r>
              <a:rPr lang="el-GR" dirty="0"/>
              <a:t>ω</a:t>
            </a:r>
            <a:r>
              <a:rPr lang="en-US" dirty="0"/>
              <a:t>-CTX-MVIIA = non-selective blocker of N- and P/Q-type Ca</a:t>
            </a:r>
            <a:r>
              <a:rPr lang="en-US" baseline="30000" dirty="0"/>
              <a:t>2+</a:t>
            </a:r>
            <a:r>
              <a:rPr lang="en-US" dirty="0"/>
              <a:t> channels</a:t>
            </a:r>
            <a:endParaRPr lang="en-US" sz="1000" b="1" u="sng" dirty="0"/>
          </a:p>
          <a:p>
            <a:endParaRPr lang="en-US" sz="1000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89386F7-0586-4C97-8B7F-A8BE74945A4D}"/>
              </a:ext>
            </a:extLst>
          </p:cNvPr>
          <p:cNvSpPr txBox="1"/>
          <p:nvPr/>
        </p:nvSpPr>
        <p:spPr>
          <a:xfrm>
            <a:off x="0" y="3450161"/>
            <a:ext cx="12192000" cy="120032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Orexin’s stimulation of VP neurons is dependent on L-type vgCa</a:t>
            </a:r>
            <a:r>
              <a:rPr lang="en-US" sz="3600" baseline="30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2+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channels</a:t>
            </a:r>
          </a:p>
        </p:txBody>
      </p:sp>
      <p:pic>
        <p:nvPicPr>
          <p:cNvPr id="19" name="Picture 2" descr="Image result for NCX channel orexin l-type">
            <a:extLst>
              <a:ext uri="{FF2B5EF4-FFF2-40B4-BE49-F238E27FC236}">
                <a16:creationId xmlns="" xmlns:a16="http://schemas.microsoft.com/office/drawing/2014/main" id="{D6C90C67-473E-4832-92BF-BC1E2E25C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293" y="1656080"/>
            <a:ext cx="3941534" cy="4849737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20" name="Straight Arrow Connector 19">
            <a:extLst>
              <a:ext uri="{FF2B5EF4-FFF2-40B4-BE49-F238E27FC236}">
                <a16:creationId xmlns="" xmlns:a16="http://schemas.microsoft.com/office/drawing/2014/main" id="{34E93D80-267D-4556-AEF6-7929706D8B34}"/>
              </a:ext>
            </a:extLst>
          </p:cNvPr>
          <p:cNvCxnSpPr/>
          <p:nvPr/>
        </p:nvCxnSpPr>
        <p:spPr>
          <a:xfrm flipH="1">
            <a:off x="7431315" y="5652715"/>
            <a:ext cx="1248228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F0276F74-CF4F-4489-BF91-83A9E335563C}"/>
              </a:ext>
            </a:extLst>
          </p:cNvPr>
          <p:cNvCxnSpPr/>
          <p:nvPr/>
        </p:nvCxnSpPr>
        <p:spPr>
          <a:xfrm flipH="1">
            <a:off x="7438571" y="6022827"/>
            <a:ext cx="1248228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905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8674A3B-4280-4A05-A160-E31DCB290F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19" t="15405" r="69782" b="40453"/>
          <a:stretch/>
        </p:blipFill>
        <p:spPr>
          <a:xfrm>
            <a:off x="106530" y="2061026"/>
            <a:ext cx="3202727" cy="36648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1D748C8-16AD-4E6A-9658-742CDAA3AD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99" t="15406" r="41541" b="39309"/>
          <a:stretch/>
        </p:blipFill>
        <p:spPr>
          <a:xfrm>
            <a:off x="3388905" y="1944914"/>
            <a:ext cx="4279437" cy="40136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ADF3326-BD74-4CF3-9393-957A04820E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050" t="15406" r="12280" b="39309"/>
          <a:stretch/>
        </p:blipFill>
        <p:spPr>
          <a:xfrm>
            <a:off x="7725725" y="1930400"/>
            <a:ext cx="4359746" cy="40136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B3E54A2-9306-4538-BEDB-CFDE1831DA69}"/>
              </a:ext>
            </a:extLst>
          </p:cNvPr>
          <p:cNvSpPr txBox="1"/>
          <p:nvPr/>
        </p:nvSpPr>
        <p:spPr>
          <a:xfrm>
            <a:off x="0" y="3450161"/>
            <a:ext cx="12192000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Orexin ↑ Interest in Novel Rat</a:t>
            </a:r>
          </a:p>
        </p:txBody>
      </p:sp>
      <p:sp>
        <p:nvSpPr>
          <p:cNvPr id="17" name="Title 1">
            <a:extLst>
              <a:ext uri="{FF2B5EF4-FFF2-40B4-BE49-F238E27FC236}">
                <a16:creationId xmlns="" xmlns:a16="http://schemas.microsoft.com/office/drawing/2014/main" id="{E828FBEE-A8A5-4EB7-9D11-9CED48083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8248"/>
            <a:ext cx="10965542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Orexin in the VP and Social Stress Resilience</a:t>
            </a:r>
          </a:p>
        </p:txBody>
      </p:sp>
    </p:spTree>
    <p:extLst>
      <p:ext uri="{BB962C8B-B14F-4D97-AF65-F5344CB8AC3E}">
        <p14:creationId xmlns:p14="http://schemas.microsoft.com/office/powerpoint/2010/main" val="100178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E75F3E4-0782-4920-B7C3-B6F7869905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66" t="15016" r="65922" b="48997"/>
          <a:stretch/>
        </p:blipFill>
        <p:spPr>
          <a:xfrm>
            <a:off x="144436" y="2481942"/>
            <a:ext cx="3394093" cy="27036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7295804-BEDD-4D7C-BBA4-1C9EB52F91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779" t="15015" r="38702" b="43712"/>
          <a:stretch/>
        </p:blipFill>
        <p:spPr>
          <a:xfrm>
            <a:off x="3790445" y="1723746"/>
            <a:ext cx="3973571" cy="39223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06A64ED-4EDB-4A74-B3EE-30DE12F396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198" t="15015" r="12284" b="44899"/>
          <a:stretch/>
        </p:blipFill>
        <p:spPr>
          <a:xfrm>
            <a:off x="7956367" y="1723746"/>
            <a:ext cx="4091196" cy="39223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375EDA1-39F3-417C-98B9-F36F8DA40522}"/>
              </a:ext>
            </a:extLst>
          </p:cNvPr>
          <p:cNvSpPr txBox="1"/>
          <p:nvPr/>
        </p:nvSpPr>
        <p:spPr>
          <a:xfrm>
            <a:off x="0" y="3450161"/>
            <a:ext cx="12192000" cy="120032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Knockdown of Orexin Receptors has no effect on Interest in Novel Rat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D100ABF0-9D5F-46B3-A9EE-8D4E7EF1E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8248"/>
            <a:ext cx="10965542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Orexin in the VP and Social Stress Resilience</a:t>
            </a:r>
          </a:p>
        </p:txBody>
      </p:sp>
    </p:spTree>
    <p:extLst>
      <p:ext uri="{BB962C8B-B14F-4D97-AF65-F5344CB8AC3E}">
        <p14:creationId xmlns:p14="http://schemas.microsoft.com/office/powerpoint/2010/main" val="338006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34499BD-7AE2-489D-B17F-6E7C7E2BCD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98" t="15405" r="17136" b="50000"/>
          <a:stretch/>
        </p:blipFill>
        <p:spPr>
          <a:xfrm>
            <a:off x="864374" y="2487298"/>
            <a:ext cx="10550435" cy="295556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="" xmlns:a16="http://schemas.microsoft.com/office/drawing/2014/main" id="{090FECC4-8826-4A04-A186-8D7F3B812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8248"/>
            <a:ext cx="10965542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Orexin in the VP and Social Stress Resilience</a:t>
            </a:r>
          </a:p>
        </p:txBody>
      </p:sp>
    </p:spTree>
    <p:extLst>
      <p:ext uri="{BB962C8B-B14F-4D97-AF65-F5344CB8AC3E}">
        <p14:creationId xmlns:p14="http://schemas.microsoft.com/office/powerpoint/2010/main" val="126075190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8A15BD8-4BE0-44A8-B16F-39CD4A7991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00" t="27733" r="17050" b="34933"/>
          <a:stretch/>
        </p:blipFill>
        <p:spPr>
          <a:xfrm>
            <a:off x="74589" y="2278744"/>
            <a:ext cx="12059355" cy="364645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AA04C3D3-C990-44A1-AC62-B8973C665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8248"/>
            <a:ext cx="10965542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Orexin, Social Stress and Depression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A603B1D-ACE2-4990-BA6C-40F890281993}"/>
              </a:ext>
            </a:extLst>
          </p:cNvPr>
          <p:cNvSpPr txBox="1"/>
          <p:nvPr/>
        </p:nvSpPr>
        <p:spPr>
          <a:xfrm>
            <a:off x="0" y="3450161"/>
            <a:ext cx="12192000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Acute Stress → ↑ Corticosterone &amp; ↑ Orexin in VP </a:t>
            </a:r>
          </a:p>
        </p:txBody>
      </p:sp>
    </p:spTree>
    <p:extLst>
      <p:ext uri="{BB962C8B-B14F-4D97-AF65-F5344CB8AC3E}">
        <p14:creationId xmlns:p14="http://schemas.microsoft.com/office/powerpoint/2010/main" val="374877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A49BA55-40B2-4B0C-A8F3-377F032B52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71" t="15016" r="56092" b="54433"/>
          <a:stretch/>
        </p:blipFill>
        <p:spPr>
          <a:xfrm>
            <a:off x="-426" y="2252613"/>
            <a:ext cx="2946399" cy="1663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A807C19-F8C3-4CC4-B007-15B54E1CBA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061" t="15016" r="19389" b="54433"/>
          <a:stretch/>
        </p:blipFill>
        <p:spPr>
          <a:xfrm>
            <a:off x="14034" y="3916130"/>
            <a:ext cx="2888450" cy="18695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B9B1A79-7E76-41B5-B31B-1FA0ED7519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75" t="14799" r="53575" b="34267"/>
          <a:stretch/>
        </p:blipFill>
        <p:spPr>
          <a:xfrm>
            <a:off x="2992270" y="2063931"/>
            <a:ext cx="4589871" cy="40030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EE7886D-38B1-43F8-AED0-1CB25DDA23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76" t="14799" r="16874" b="34267"/>
          <a:stretch/>
        </p:blipFill>
        <p:spPr>
          <a:xfrm>
            <a:off x="7671873" y="2063931"/>
            <a:ext cx="4506039" cy="400303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3D4B961D-BC55-41DD-A50D-7084CBF42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8248"/>
            <a:ext cx="10965542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Orexin in the VP and Social Stress Resilience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533D5A5-EAB3-48E2-8E17-39A815B971A4}"/>
              </a:ext>
            </a:extLst>
          </p:cNvPr>
          <p:cNvSpPr txBox="1"/>
          <p:nvPr/>
        </p:nvSpPr>
        <p:spPr>
          <a:xfrm>
            <a:off x="0" y="3450161"/>
            <a:ext cx="12192000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Knockdown of Orexin 1 Receptors ↓ Social Stress Resilience</a:t>
            </a:r>
          </a:p>
        </p:txBody>
      </p:sp>
    </p:spTree>
    <p:extLst>
      <p:ext uri="{BB962C8B-B14F-4D97-AF65-F5344CB8AC3E}">
        <p14:creationId xmlns:p14="http://schemas.microsoft.com/office/powerpoint/2010/main" val="389825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3D4B961D-BC55-41DD-A50D-7084CBF42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8248"/>
            <a:ext cx="10965542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Brief Recap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DAFCA22D-CFBB-4FDA-92A4-E7AE9863B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746375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r>
              <a:rPr lang="en-US" dirty="0" err="1"/>
              <a:t>PeF</a:t>
            </a:r>
            <a:r>
              <a:rPr lang="en-US" dirty="0"/>
              <a:t> projects to VP :</a:t>
            </a:r>
          </a:p>
          <a:p>
            <a:pPr lvl="1"/>
            <a:r>
              <a:rPr lang="en-US" dirty="0"/>
              <a:t>Orx</a:t>
            </a:r>
            <a:r>
              <a:rPr lang="en-US" baseline="-25000" dirty="0"/>
              <a:t>1</a:t>
            </a:r>
            <a:r>
              <a:rPr lang="en-US" dirty="0"/>
              <a:t> &amp; Orx</a:t>
            </a:r>
            <a:r>
              <a:rPr lang="en-US" baseline="-25000" dirty="0"/>
              <a:t>2</a:t>
            </a:r>
            <a:r>
              <a:rPr lang="en-US" dirty="0"/>
              <a:t> on VP GABA Neurons</a:t>
            </a:r>
          </a:p>
          <a:p>
            <a:r>
              <a:rPr lang="en-US" dirty="0"/>
              <a:t>DORA/Orx</a:t>
            </a:r>
            <a:r>
              <a:rPr lang="en-US" baseline="-25000" dirty="0"/>
              <a:t>1</a:t>
            </a:r>
            <a:r>
              <a:rPr lang="en-US" dirty="0"/>
              <a:t> &amp; Orx</a:t>
            </a:r>
            <a:r>
              <a:rPr lang="en-US" baseline="-25000" dirty="0"/>
              <a:t>2</a:t>
            </a:r>
            <a:r>
              <a:rPr lang="en-US" dirty="0"/>
              <a:t> Receptor Knockdown in VP:</a:t>
            </a:r>
          </a:p>
          <a:p>
            <a:pPr lvl="1"/>
            <a:r>
              <a:rPr lang="en-US" dirty="0"/>
              <a:t>↑ Behavioral Despair, ↑ Anhedonia, No Effect on Locomotion</a:t>
            </a:r>
          </a:p>
          <a:p>
            <a:r>
              <a:rPr lang="en-US" dirty="0" err="1"/>
              <a:t>Orx</a:t>
            </a:r>
            <a:r>
              <a:rPr lang="en-US" baseline="-25000" dirty="0" err="1"/>
              <a:t>A</a:t>
            </a:r>
            <a:r>
              <a:rPr lang="en-US" dirty="0"/>
              <a:t> in VP:</a:t>
            </a:r>
          </a:p>
          <a:p>
            <a:pPr lvl="1"/>
            <a:r>
              <a:rPr lang="en-US" dirty="0"/>
              <a:t>↓ Behavioral Despair, ↓ Anhedonia, ↑ Social Stress Resilience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00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A44D3C54-B146-4595-93FA-6BB2AFC47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Panic results in unique molecular and network changes in the amygdala that facilitate fear responses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="" xmlns:a16="http://schemas.microsoft.com/office/drawing/2014/main" id="{87AE098F-0971-4167-BCEC-DDC378750F1A}"/>
              </a:ext>
            </a:extLst>
          </p:cNvPr>
          <p:cNvSpPr txBox="1">
            <a:spLocks/>
          </p:cNvSpPr>
          <p:nvPr/>
        </p:nvSpPr>
        <p:spPr>
          <a:xfrm>
            <a:off x="4722921" y="1784280"/>
            <a:ext cx="2624831" cy="46393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err="1"/>
              <a:t>Molosh</a:t>
            </a:r>
            <a:r>
              <a:rPr lang="en-US" dirty="0"/>
              <a:t> et al.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031" y="2435191"/>
            <a:ext cx="8214359" cy="432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40957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3D4B961D-BC55-41DD-A50D-7084CBF42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8248"/>
            <a:ext cx="10965542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Bringing It All Together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DAFCA22D-CFBB-4FDA-92A4-E7AE9863B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3800624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r>
              <a:rPr lang="en-US" dirty="0" err="1"/>
              <a:t>PeF</a:t>
            </a:r>
            <a:r>
              <a:rPr lang="en-US" dirty="0"/>
              <a:t> → Glutamate &amp; Orexin</a:t>
            </a:r>
          </a:p>
          <a:p>
            <a:pPr lvl="1"/>
            <a:r>
              <a:rPr lang="en-US" dirty="0"/>
              <a:t>Projects to –</a:t>
            </a:r>
          </a:p>
          <a:p>
            <a:pPr lvl="2"/>
            <a:r>
              <a:rPr lang="en-US" dirty="0"/>
              <a:t>Amygdala (PTSD circuit)</a:t>
            </a:r>
          </a:p>
          <a:p>
            <a:pPr lvl="2"/>
            <a:r>
              <a:rPr lang="en-US" dirty="0"/>
              <a:t>VP (Depression circuit)</a:t>
            </a:r>
          </a:p>
          <a:p>
            <a:pPr lvl="2"/>
            <a:r>
              <a:rPr lang="en-US" dirty="0" err="1"/>
              <a:t>vlPAG</a:t>
            </a:r>
            <a:r>
              <a:rPr lang="en-US" dirty="0"/>
              <a:t>, LC, DR (Narcolepsy circuit)</a:t>
            </a:r>
          </a:p>
          <a:p>
            <a:r>
              <a:rPr lang="en-US" dirty="0"/>
              <a:t>Gene Transfection</a:t>
            </a:r>
          </a:p>
          <a:p>
            <a:pPr lvl="1"/>
            <a:r>
              <a:rPr lang="en-US" dirty="0"/>
              <a:t>Dissect PTSD circuitry</a:t>
            </a:r>
          </a:p>
          <a:p>
            <a:pPr lvl="1"/>
            <a:r>
              <a:rPr lang="en-US" dirty="0"/>
              <a:t>Use surrogate cells to indirectly ↓ cataplexy in narcoleptic mice</a:t>
            </a:r>
          </a:p>
          <a:p>
            <a:pPr lvl="1"/>
            <a:r>
              <a:rPr lang="en-US" dirty="0"/>
              <a:t>Explore orexin receptor contribution to depression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59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3D4B961D-BC55-41DD-A50D-7084CBF42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8248"/>
            <a:ext cx="10965542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Bringing It All Together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02041E6-7FB0-4D50-891D-A2E6BCF97124}"/>
              </a:ext>
            </a:extLst>
          </p:cNvPr>
          <p:cNvSpPr/>
          <p:nvPr/>
        </p:nvSpPr>
        <p:spPr>
          <a:xfrm>
            <a:off x="838200" y="1402080"/>
            <a:ext cx="10515600" cy="546608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3">
            <a:extLst>
              <a:ext uri="{FF2B5EF4-FFF2-40B4-BE49-F238E27FC236}">
                <a16:creationId xmlns="" xmlns:a16="http://schemas.microsoft.com/office/drawing/2014/main" id="{9B9F9B91-0EDB-466E-9142-EEAAB564F2DC}"/>
              </a:ext>
            </a:extLst>
          </p:cNvPr>
          <p:cNvSpPr/>
          <p:nvPr/>
        </p:nvSpPr>
        <p:spPr>
          <a:xfrm>
            <a:off x="6280899" y="5289785"/>
            <a:ext cx="2145299" cy="1407696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="" xmlns:a16="http://schemas.microsoft.com/office/drawing/2014/main" id="{4291C324-BBBC-43A5-820E-B94AAEBFCC94}"/>
              </a:ext>
            </a:extLst>
          </p:cNvPr>
          <p:cNvSpPr/>
          <p:nvPr/>
        </p:nvSpPr>
        <p:spPr>
          <a:xfrm rot="7522042">
            <a:off x="2993159" y="1845406"/>
            <a:ext cx="1872260" cy="6124232"/>
          </a:xfrm>
          <a:prstGeom prst="arc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D87951A5-767B-4683-8B40-A490E5003423}"/>
              </a:ext>
            </a:extLst>
          </p:cNvPr>
          <p:cNvCxnSpPr/>
          <p:nvPr/>
        </p:nvCxnSpPr>
        <p:spPr>
          <a:xfrm>
            <a:off x="3192464" y="5666124"/>
            <a:ext cx="192808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4E364E6B-1C66-4EC1-89F4-40C49B6CECA0}"/>
              </a:ext>
            </a:extLst>
          </p:cNvPr>
          <p:cNvCxnSpPr/>
          <p:nvPr/>
        </p:nvCxnSpPr>
        <p:spPr>
          <a:xfrm flipV="1">
            <a:off x="3381278" y="5478352"/>
            <a:ext cx="1015" cy="18686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rc 12">
            <a:extLst>
              <a:ext uri="{FF2B5EF4-FFF2-40B4-BE49-F238E27FC236}">
                <a16:creationId xmlns="" xmlns:a16="http://schemas.microsoft.com/office/drawing/2014/main" id="{F762DD5D-374F-4541-B9AA-564C426AEEEE}"/>
              </a:ext>
            </a:extLst>
          </p:cNvPr>
          <p:cNvSpPr/>
          <p:nvPr/>
        </p:nvSpPr>
        <p:spPr>
          <a:xfrm>
            <a:off x="2278911" y="4976123"/>
            <a:ext cx="2918003" cy="3342997"/>
          </a:xfrm>
          <a:prstGeom prst="arc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CEE0030F-3A0D-4CB0-8046-9BDAE148D12A}"/>
              </a:ext>
            </a:extLst>
          </p:cNvPr>
          <p:cNvCxnSpPr/>
          <p:nvPr/>
        </p:nvCxnSpPr>
        <p:spPr>
          <a:xfrm flipV="1">
            <a:off x="3626314" y="4983502"/>
            <a:ext cx="103252" cy="77498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BFD431FE-5B2E-43EB-BF65-937E3D5FF8F9}"/>
              </a:ext>
            </a:extLst>
          </p:cNvPr>
          <p:cNvCxnSpPr/>
          <p:nvPr/>
        </p:nvCxnSpPr>
        <p:spPr>
          <a:xfrm flipH="1" flipV="1">
            <a:off x="3661721" y="4833755"/>
            <a:ext cx="74994" cy="143883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10">
            <a:extLst>
              <a:ext uri="{FF2B5EF4-FFF2-40B4-BE49-F238E27FC236}">
                <a16:creationId xmlns="" xmlns:a16="http://schemas.microsoft.com/office/drawing/2014/main" id="{ED1306B7-3EB3-4030-BC53-1B2D47020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1967" y="5656174"/>
            <a:ext cx="16453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HYPOTHALAMUS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(</a:t>
            </a:r>
            <a:r>
              <a:rPr lang="en-US" altLang="en-US" sz="1600" b="1" dirty="0" err="1"/>
              <a:t>PeF</a:t>
            </a:r>
            <a:r>
              <a:rPr lang="en-US" altLang="en-US" sz="1600" b="1" dirty="0"/>
              <a:t>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3F896D6-E9EE-4624-A27A-CB9E97B11655}"/>
              </a:ext>
            </a:extLst>
          </p:cNvPr>
          <p:cNvGrpSpPr/>
          <p:nvPr/>
        </p:nvGrpSpPr>
        <p:grpSpPr>
          <a:xfrm>
            <a:off x="1810599" y="1540116"/>
            <a:ext cx="8632166" cy="4568315"/>
            <a:chOff x="141288" y="1274763"/>
            <a:chExt cx="8632166" cy="4568315"/>
          </a:xfrm>
          <a:noFill/>
        </p:grpSpPr>
        <p:sp>
          <p:nvSpPr>
            <p:cNvPr id="18" name="TextBox 12">
              <a:extLst>
                <a:ext uri="{FF2B5EF4-FFF2-40B4-BE49-F238E27FC236}">
                  <a16:creationId xmlns="" xmlns:a16="http://schemas.microsoft.com/office/drawing/2014/main" id="{10C31B04-F310-4D18-8868-A1209668EA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17" y="3166767"/>
              <a:ext cx="604870" cy="3381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rgbClr val="FF0000"/>
                  </a:solidFill>
                </a:rPr>
                <a:t>lpITC</a:t>
              </a:r>
            </a:p>
          </p:txBody>
        </p:sp>
        <p:sp>
          <p:nvSpPr>
            <p:cNvPr id="19" name="TextBox 106">
              <a:extLst>
                <a:ext uri="{FF2B5EF4-FFF2-40B4-BE49-F238E27FC236}">
                  <a16:creationId xmlns="" xmlns:a16="http://schemas.microsoft.com/office/drawing/2014/main" id="{A916F1CC-5DAB-43F0-AE03-4069C984BA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6370" y="3019118"/>
              <a:ext cx="720763" cy="3381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rgbClr val="FF0000"/>
                  </a:solidFill>
                </a:rPr>
                <a:t>mpITC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688CC35F-BB5F-43CB-846C-CF594569D50E}"/>
                </a:ext>
              </a:extLst>
            </p:cNvPr>
            <p:cNvSpPr/>
            <p:nvPr/>
          </p:nvSpPr>
          <p:spPr bwMode="auto">
            <a:xfrm>
              <a:off x="304800" y="2933700"/>
              <a:ext cx="1249363" cy="2681288"/>
            </a:xfrm>
            <a:prstGeom prst="ellipse">
              <a:avLst/>
            </a:prstGeom>
            <a:grp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="" xmlns:a16="http://schemas.microsoft.com/office/drawing/2014/main" id="{3EA47479-E5C8-4119-9B43-659EE6696358}"/>
                </a:ext>
              </a:extLst>
            </p:cNvPr>
            <p:cNvSpPr/>
            <p:nvPr/>
          </p:nvSpPr>
          <p:spPr bwMode="auto">
            <a:xfrm rot="20455346">
              <a:off x="1820863" y="2930525"/>
              <a:ext cx="1249362" cy="2217738"/>
            </a:xfrm>
            <a:prstGeom prst="ellipse">
              <a:avLst/>
            </a:prstGeom>
            <a:grp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grpSp>
          <p:nvGrpSpPr>
            <p:cNvPr id="22" name="Group 6">
              <a:extLst>
                <a:ext uri="{FF2B5EF4-FFF2-40B4-BE49-F238E27FC236}">
                  <a16:creationId xmlns="" xmlns:a16="http://schemas.microsoft.com/office/drawing/2014/main" id="{5AC734AF-0B4A-49BB-A397-E4C22F9538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73483" y="2368186"/>
              <a:ext cx="2127362" cy="2127434"/>
              <a:chOff x="2816972" y="1066800"/>
              <a:chExt cx="3136284" cy="3135964"/>
            </a:xfrm>
            <a:grpFill/>
          </p:grpSpPr>
          <p:sp>
            <p:nvSpPr>
              <p:cNvPr id="116" name="Oval 115">
                <a:extLst>
                  <a:ext uri="{FF2B5EF4-FFF2-40B4-BE49-F238E27FC236}">
                    <a16:creationId xmlns="" xmlns:a16="http://schemas.microsoft.com/office/drawing/2014/main" id="{C59FDF86-4F07-488C-8EF9-2A0ED153AA4B}"/>
                  </a:ext>
                </a:extLst>
              </p:cNvPr>
              <p:cNvSpPr/>
              <p:nvPr/>
            </p:nvSpPr>
            <p:spPr>
              <a:xfrm>
                <a:off x="2819117" y="1067337"/>
                <a:ext cx="3124416" cy="312399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17" name="Oval 5">
                <a:extLst>
                  <a:ext uri="{FF2B5EF4-FFF2-40B4-BE49-F238E27FC236}">
                    <a16:creationId xmlns="" xmlns:a16="http://schemas.microsoft.com/office/drawing/2014/main" id="{E63836BA-6164-49DC-ADF7-CDB608257E0A}"/>
                  </a:ext>
                </a:extLst>
              </p:cNvPr>
              <p:cNvSpPr/>
              <p:nvPr/>
            </p:nvSpPr>
            <p:spPr>
              <a:xfrm>
                <a:off x="3825484" y="1275603"/>
                <a:ext cx="2127411" cy="2922746"/>
              </a:xfrm>
              <a:custGeom>
                <a:avLst/>
                <a:gdLst>
                  <a:gd name="connsiteX0" fmla="*/ 0 w 381000"/>
                  <a:gd name="connsiteY0" fmla="*/ 1485900 h 2971800"/>
                  <a:gd name="connsiteX1" fmla="*/ 190500 w 381000"/>
                  <a:gd name="connsiteY1" fmla="*/ 0 h 2971800"/>
                  <a:gd name="connsiteX2" fmla="*/ 381000 w 381000"/>
                  <a:gd name="connsiteY2" fmla="*/ 1485900 h 2971800"/>
                  <a:gd name="connsiteX3" fmla="*/ 190500 w 381000"/>
                  <a:gd name="connsiteY3" fmla="*/ 2971800 h 2971800"/>
                  <a:gd name="connsiteX4" fmla="*/ 0 w 381000"/>
                  <a:gd name="connsiteY4" fmla="*/ 1485900 h 2971800"/>
                  <a:gd name="connsiteX0" fmla="*/ 1049575 w 1430575"/>
                  <a:gd name="connsiteY0" fmla="*/ 1485900 h 2832100"/>
                  <a:gd name="connsiteX1" fmla="*/ 1240075 w 1430575"/>
                  <a:gd name="connsiteY1" fmla="*/ 0 h 2832100"/>
                  <a:gd name="connsiteX2" fmla="*/ 1430575 w 1430575"/>
                  <a:gd name="connsiteY2" fmla="*/ 1485900 h 2832100"/>
                  <a:gd name="connsiteX3" fmla="*/ 8175 w 1430575"/>
                  <a:gd name="connsiteY3" fmla="*/ 2832100 h 2832100"/>
                  <a:gd name="connsiteX4" fmla="*/ 1049575 w 1430575"/>
                  <a:gd name="connsiteY4" fmla="*/ 1485900 h 2832100"/>
                  <a:gd name="connsiteX0" fmla="*/ 1064404 w 2194704"/>
                  <a:gd name="connsiteY0" fmla="*/ 1486802 h 2835536"/>
                  <a:gd name="connsiteX1" fmla="*/ 1254904 w 2194704"/>
                  <a:gd name="connsiteY1" fmla="*/ 902 h 2835536"/>
                  <a:gd name="connsiteX2" fmla="*/ 2194704 w 2194704"/>
                  <a:gd name="connsiteY2" fmla="*/ 1702702 h 2835536"/>
                  <a:gd name="connsiteX3" fmla="*/ 23004 w 2194704"/>
                  <a:gd name="connsiteY3" fmla="*/ 2833002 h 2835536"/>
                  <a:gd name="connsiteX4" fmla="*/ 1064404 w 2194704"/>
                  <a:gd name="connsiteY4" fmla="*/ 1486802 h 2835536"/>
                  <a:gd name="connsiteX0" fmla="*/ 1064404 w 2217190"/>
                  <a:gd name="connsiteY0" fmla="*/ 1486802 h 2835536"/>
                  <a:gd name="connsiteX1" fmla="*/ 1254904 w 2217190"/>
                  <a:gd name="connsiteY1" fmla="*/ 902 h 2835536"/>
                  <a:gd name="connsiteX2" fmla="*/ 2194704 w 2217190"/>
                  <a:gd name="connsiteY2" fmla="*/ 1702702 h 2835536"/>
                  <a:gd name="connsiteX3" fmla="*/ 23004 w 2217190"/>
                  <a:gd name="connsiteY3" fmla="*/ 2833002 h 2835536"/>
                  <a:gd name="connsiteX4" fmla="*/ 1064404 w 2217190"/>
                  <a:gd name="connsiteY4" fmla="*/ 1486802 h 2835536"/>
                  <a:gd name="connsiteX0" fmla="*/ 1064404 w 2217190"/>
                  <a:gd name="connsiteY0" fmla="*/ 1486802 h 2961851"/>
                  <a:gd name="connsiteX1" fmla="*/ 1254904 w 2217190"/>
                  <a:gd name="connsiteY1" fmla="*/ 902 h 2961851"/>
                  <a:gd name="connsiteX2" fmla="*/ 2194704 w 2217190"/>
                  <a:gd name="connsiteY2" fmla="*/ 1702702 h 2961851"/>
                  <a:gd name="connsiteX3" fmla="*/ 23004 w 2217190"/>
                  <a:gd name="connsiteY3" fmla="*/ 2833002 h 2961851"/>
                  <a:gd name="connsiteX4" fmla="*/ 1064404 w 2217190"/>
                  <a:gd name="connsiteY4" fmla="*/ 1486802 h 2961851"/>
                  <a:gd name="connsiteX0" fmla="*/ 1100489 w 2215045"/>
                  <a:gd name="connsiteY0" fmla="*/ 2257028 h 2916473"/>
                  <a:gd name="connsiteX1" fmla="*/ 1252889 w 2215045"/>
                  <a:gd name="connsiteY1" fmla="*/ 9128 h 2916473"/>
                  <a:gd name="connsiteX2" fmla="*/ 2192689 w 2215045"/>
                  <a:gd name="connsiteY2" fmla="*/ 1710928 h 2916473"/>
                  <a:gd name="connsiteX3" fmla="*/ 20989 w 2215045"/>
                  <a:gd name="connsiteY3" fmla="*/ 2841228 h 2916473"/>
                  <a:gd name="connsiteX4" fmla="*/ 1100489 w 2215045"/>
                  <a:gd name="connsiteY4" fmla="*/ 2257028 h 2916473"/>
                  <a:gd name="connsiteX0" fmla="*/ 950609 w 2065165"/>
                  <a:gd name="connsiteY0" fmla="*/ 2257028 h 2916473"/>
                  <a:gd name="connsiteX1" fmla="*/ 1103009 w 2065165"/>
                  <a:gd name="connsiteY1" fmla="*/ 9128 h 2916473"/>
                  <a:gd name="connsiteX2" fmla="*/ 2042809 w 2065165"/>
                  <a:gd name="connsiteY2" fmla="*/ 1710928 h 2916473"/>
                  <a:gd name="connsiteX3" fmla="*/ 23509 w 2065165"/>
                  <a:gd name="connsiteY3" fmla="*/ 2841228 h 2916473"/>
                  <a:gd name="connsiteX4" fmla="*/ 950609 w 2065165"/>
                  <a:gd name="connsiteY4" fmla="*/ 2257028 h 2916473"/>
                  <a:gd name="connsiteX0" fmla="*/ 838636 w 1953192"/>
                  <a:gd name="connsiteY0" fmla="*/ 2257028 h 2908880"/>
                  <a:gd name="connsiteX1" fmla="*/ 991036 w 1953192"/>
                  <a:gd name="connsiteY1" fmla="*/ 9128 h 2908880"/>
                  <a:gd name="connsiteX2" fmla="*/ 1930836 w 1953192"/>
                  <a:gd name="connsiteY2" fmla="*/ 1710928 h 2908880"/>
                  <a:gd name="connsiteX3" fmla="*/ 25836 w 1953192"/>
                  <a:gd name="connsiteY3" fmla="*/ 2828528 h 2908880"/>
                  <a:gd name="connsiteX4" fmla="*/ 838636 w 1953192"/>
                  <a:gd name="connsiteY4" fmla="*/ 2257028 h 2908880"/>
                  <a:gd name="connsiteX0" fmla="*/ 1012988 w 2127544"/>
                  <a:gd name="connsiteY0" fmla="*/ 2257028 h 2924160"/>
                  <a:gd name="connsiteX1" fmla="*/ 1165388 w 2127544"/>
                  <a:gd name="connsiteY1" fmla="*/ 9128 h 2924160"/>
                  <a:gd name="connsiteX2" fmla="*/ 2105188 w 2127544"/>
                  <a:gd name="connsiteY2" fmla="*/ 1710928 h 2924160"/>
                  <a:gd name="connsiteX3" fmla="*/ 22388 w 2127544"/>
                  <a:gd name="connsiteY3" fmla="*/ 2853928 h 2924160"/>
                  <a:gd name="connsiteX4" fmla="*/ 1012988 w 2127544"/>
                  <a:gd name="connsiteY4" fmla="*/ 2257028 h 2924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7544" h="2924160">
                    <a:moveTo>
                      <a:pt x="1012988" y="2257028"/>
                    </a:moveTo>
                    <a:cubicBezTo>
                      <a:pt x="1203488" y="1782895"/>
                      <a:pt x="983355" y="100145"/>
                      <a:pt x="1165388" y="9128"/>
                    </a:cubicBezTo>
                    <a:cubicBezTo>
                      <a:pt x="1347421" y="-81889"/>
                      <a:pt x="2282988" y="509288"/>
                      <a:pt x="2105188" y="1710928"/>
                    </a:cubicBezTo>
                    <a:cubicBezTo>
                      <a:pt x="1546388" y="3484068"/>
                      <a:pt x="204421" y="2762911"/>
                      <a:pt x="22388" y="2853928"/>
                    </a:cubicBezTo>
                    <a:cubicBezTo>
                      <a:pt x="-159645" y="2944945"/>
                      <a:pt x="822488" y="2731161"/>
                      <a:pt x="1012988" y="2257028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18" name="Oval 4">
                <a:extLst>
                  <a:ext uri="{FF2B5EF4-FFF2-40B4-BE49-F238E27FC236}">
                    <a16:creationId xmlns="" xmlns:a16="http://schemas.microsoft.com/office/drawing/2014/main" id="{A6196545-BB16-4D1B-819E-F3A926513E49}"/>
                  </a:ext>
                </a:extLst>
              </p:cNvPr>
              <p:cNvSpPr/>
              <p:nvPr/>
            </p:nvSpPr>
            <p:spPr>
              <a:xfrm>
                <a:off x="2816776" y="1121159"/>
                <a:ext cx="1453381" cy="3081870"/>
              </a:xfrm>
              <a:custGeom>
                <a:avLst/>
                <a:gdLst>
                  <a:gd name="connsiteX0" fmla="*/ 0 w 1295400"/>
                  <a:gd name="connsiteY0" fmla="*/ 1485900 h 2971800"/>
                  <a:gd name="connsiteX1" fmla="*/ 647700 w 1295400"/>
                  <a:gd name="connsiteY1" fmla="*/ 0 h 2971800"/>
                  <a:gd name="connsiteX2" fmla="*/ 1295400 w 1295400"/>
                  <a:gd name="connsiteY2" fmla="*/ 1485900 h 2971800"/>
                  <a:gd name="connsiteX3" fmla="*/ 647700 w 1295400"/>
                  <a:gd name="connsiteY3" fmla="*/ 2971800 h 2971800"/>
                  <a:gd name="connsiteX4" fmla="*/ 0 w 1295400"/>
                  <a:gd name="connsiteY4" fmla="*/ 1485900 h 2971800"/>
                  <a:gd name="connsiteX0" fmla="*/ 12107 w 1373296"/>
                  <a:gd name="connsiteY0" fmla="*/ 1485900 h 2971800"/>
                  <a:gd name="connsiteX1" fmla="*/ 1167807 w 1373296"/>
                  <a:gd name="connsiteY1" fmla="*/ 0 h 2971800"/>
                  <a:gd name="connsiteX2" fmla="*/ 1307507 w 1373296"/>
                  <a:gd name="connsiteY2" fmla="*/ 1485900 h 2971800"/>
                  <a:gd name="connsiteX3" fmla="*/ 659807 w 1373296"/>
                  <a:gd name="connsiteY3" fmla="*/ 2971800 h 2971800"/>
                  <a:gd name="connsiteX4" fmla="*/ 12107 w 1373296"/>
                  <a:gd name="connsiteY4" fmla="*/ 1485900 h 2971800"/>
                  <a:gd name="connsiteX0" fmla="*/ 12107 w 1676408"/>
                  <a:gd name="connsiteY0" fmla="*/ 1566651 h 3052551"/>
                  <a:gd name="connsiteX1" fmla="*/ 1167807 w 1676408"/>
                  <a:gd name="connsiteY1" fmla="*/ 80751 h 3052551"/>
                  <a:gd name="connsiteX2" fmla="*/ 1307507 w 1676408"/>
                  <a:gd name="connsiteY2" fmla="*/ 1566651 h 3052551"/>
                  <a:gd name="connsiteX3" fmla="*/ 659807 w 1676408"/>
                  <a:gd name="connsiteY3" fmla="*/ 3052551 h 3052551"/>
                  <a:gd name="connsiteX4" fmla="*/ 12107 w 1676408"/>
                  <a:gd name="connsiteY4" fmla="*/ 1566651 h 3052551"/>
                  <a:gd name="connsiteX0" fmla="*/ 5477 w 1669778"/>
                  <a:gd name="connsiteY0" fmla="*/ 1566651 h 3116051"/>
                  <a:gd name="connsiteX1" fmla="*/ 1161177 w 1669778"/>
                  <a:gd name="connsiteY1" fmla="*/ 80751 h 3116051"/>
                  <a:gd name="connsiteX2" fmla="*/ 1300877 w 1669778"/>
                  <a:gd name="connsiteY2" fmla="*/ 1566651 h 3116051"/>
                  <a:gd name="connsiteX3" fmla="*/ 1389777 w 1669778"/>
                  <a:gd name="connsiteY3" fmla="*/ 3116051 h 3116051"/>
                  <a:gd name="connsiteX4" fmla="*/ 5477 w 1669778"/>
                  <a:gd name="connsiteY4" fmla="*/ 1566651 h 3116051"/>
                  <a:gd name="connsiteX0" fmla="*/ 5477 w 1876648"/>
                  <a:gd name="connsiteY0" fmla="*/ 1566651 h 3141399"/>
                  <a:gd name="connsiteX1" fmla="*/ 1161177 w 1876648"/>
                  <a:gd name="connsiteY1" fmla="*/ 80751 h 3141399"/>
                  <a:gd name="connsiteX2" fmla="*/ 1300877 w 1876648"/>
                  <a:gd name="connsiteY2" fmla="*/ 1566651 h 3141399"/>
                  <a:gd name="connsiteX3" fmla="*/ 1389777 w 1876648"/>
                  <a:gd name="connsiteY3" fmla="*/ 3116051 h 3141399"/>
                  <a:gd name="connsiteX4" fmla="*/ 5477 w 1876648"/>
                  <a:gd name="connsiteY4" fmla="*/ 1566651 h 3141399"/>
                  <a:gd name="connsiteX0" fmla="*/ 1039 w 1419639"/>
                  <a:gd name="connsiteY0" fmla="*/ 1486631 h 3037293"/>
                  <a:gd name="connsiteX1" fmla="*/ 1156739 w 1419639"/>
                  <a:gd name="connsiteY1" fmla="*/ 731 h 3037293"/>
                  <a:gd name="connsiteX2" fmla="*/ 1029739 w 1419639"/>
                  <a:gd name="connsiteY2" fmla="*/ 1677131 h 3037293"/>
                  <a:gd name="connsiteX3" fmla="*/ 1385339 w 1419639"/>
                  <a:gd name="connsiteY3" fmla="*/ 3036031 h 3037293"/>
                  <a:gd name="connsiteX4" fmla="*/ 1039 w 1419639"/>
                  <a:gd name="connsiteY4" fmla="*/ 1486631 h 3037293"/>
                  <a:gd name="connsiteX0" fmla="*/ 6694 w 1425294"/>
                  <a:gd name="connsiteY0" fmla="*/ 1487678 h 3038340"/>
                  <a:gd name="connsiteX1" fmla="*/ 1162394 w 1425294"/>
                  <a:gd name="connsiteY1" fmla="*/ 1778 h 3038340"/>
                  <a:gd name="connsiteX2" fmla="*/ 1035394 w 1425294"/>
                  <a:gd name="connsiteY2" fmla="*/ 1678178 h 3038340"/>
                  <a:gd name="connsiteX3" fmla="*/ 1390994 w 1425294"/>
                  <a:gd name="connsiteY3" fmla="*/ 3037078 h 3038340"/>
                  <a:gd name="connsiteX4" fmla="*/ 6694 w 1425294"/>
                  <a:gd name="connsiteY4" fmla="*/ 1487678 h 3038340"/>
                  <a:gd name="connsiteX0" fmla="*/ 99 w 1418699"/>
                  <a:gd name="connsiteY0" fmla="*/ 1488194 h 3038856"/>
                  <a:gd name="connsiteX1" fmla="*/ 1155799 w 1418699"/>
                  <a:gd name="connsiteY1" fmla="*/ 2294 h 3038856"/>
                  <a:gd name="connsiteX2" fmla="*/ 1028799 w 1418699"/>
                  <a:gd name="connsiteY2" fmla="*/ 1678694 h 3038856"/>
                  <a:gd name="connsiteX3" fmla="*/ 1384399 w 1418699"/>
                  <a:gd name="connsiteY3" fmla="*/ 3037594 h 3038856"/>
                  <a:gd name="connsiteX4" fmla="*/ 99 w 1418699"/>
                  <a:gd name="connsiteY4" fmla="*/ 1488194 h 3038856"/>
                  <a:gd name="connsiteX0" fmla="*/ 99 w 1418699"/>
                  <a:gd name="connsiteY0" fmla="*/ 1547229 h 3097891"/>
                  <a:gd name="connsiteX1" fmla="*/ 1155799 w 1418699"/>
                  <a:gd name="connsiteY1" fmla="*/ 61329 h 3097891"/>
                  <a:gd name="connsiteX2" fmla="*/ 1028799 w 1418699"/>
                  <a:gd name="connsiteY2" fmla="*/ 1737729 h 3097891"/>
                  <a:gd name="connsiteX3" fmla="*/ 1384399 w 1418699"/>
                  <a:gd name="connsiteY3" fmla="*/ 3096629 h 3097891"/>
                  <a:gd name="connsiteX4" fmla="*/ 99 w 1418699"/>
                  <a:gd name="connsiteY4" fmla="*/ 1547229 h 3097891"/>
                  <a:gd name="connsiteX0" fmla="*/ 1101 w 1407690"/>
                  <a:gd name="connsiteY0" fmla="*/ 1518517 h 3069179"/>
                  <a:gd name="connsiteX1" fmla="*/ 1156801 w 1407690"/>
                  <a:gd name="connsiteY1" fmla="*/ 32617 h 3069179"/>
                  <a:gd name="connsiteX2" fmla="*/ 1029801 w 1407690"/>
                  <a:gd name="connsiteY2" fmla="*/ 1709017 h 3069179"/>
                  <a:gd name="connsiteX3" fmla="*/ 1372701 w 1407690"/>
                  <a:gd name="connsiteY3" fmla="*/ 3067917 h 3069179"/>
                  <a:gd name="connsiteX4" fmla="*/ 1101 w 1407690"/>
                  <a:gd name="connsiteY4" fmla="*/ 1518517 h 3069179"/>
                  <a:gd name="connsiteX0" fmla="*/ 1101 w 1769024"/>
                  <a:gd name="connsiteY0" fmla="*/ 1518517 h 3100177"/>
                  <a:gd name="connsiteX1" fmla="*/ 1156801 w 1769024"/>
                  <a:gd name="connsiteY1" fmla="*/ 32617 h 3100177"/>
                  <a:gd name="connsiteX2" fmla="*/ 1029801 w 1769024"/>
                  <a:gd name="connsiteY2" fmla="*/ 1709017 h 3100177"/>
                  <a:gd name="connsiteX3" fmla="*/ 1372701 w 1769024"/>
                  <a:gd name="connsiteY3" fmla="*/ 3067917 h 3100177"/>
                  <a:gd name="connsiteX4" fmla="*/ 1101 w 1769024"/>
                  <a:gd name="connsiteY4" fmla="*/ 1518517 h 3100177"/>
                  <a:gd name="connsiteX0" fmla="*/ 13434 w 1781357"/>
                  <a:gd name="connsiteY0" fmla="*/ 1523308 h 3104968"/>
                  <a:gd name="connsiteX1" fmla="*/ 1169134 w 1781357"/>
                  <a:gd name="connsiteY1" fmla="*/ 37408 h 3104968"/>
                  <a:gd name="connsiteX2" fmla="*/ 1042134 w 1781357"/>
                  <a:gd name="connsiteY2" fmla="*/ 1713808 h 3104968"/>
                  <a:gd name="connsiteX3" fmla="*/ 1385034 w 1781357"/>
                  <a:gd name="connsiteY3" fmla="*/ 3072708 h 3104968"/>
                  <a:gd name="connsiteX4" fmla="*/ 13434 w 1781357"/>
                  <a:gd name="connsiteY4" fmla="*/ 1523308 h 3104968"/>
                  <a:gd name="connsiteX0" fmla="*/ 13434 w 1781357"/>
                  <a:gd name="connsiteY0" fmla="*/ 1525210 h 3106870"/>
                  <a:gd name="connsiteX1" fmla="*/ 1169134 w 1781357"/>
                  <a:gd name="connsiteY1" fmla="*/ 39310 h 3106870"/>
                  <a:gd name="connsiteX2" fmla="*/ 1042134 w 1781357"/>
                  <a:gd name="connsiteY2" fmla="*/ 1715710 h 3106870"/>
                  <a:gd name="connsiteX3" fmla="*/ 1385034 w 1781357"/>
                  <a:gd name="connsiteY3" fmla="*/ 3074610 h 3106870"/>
                  <a:gd name="connsiteX4" fmla="*/ 13434 w 1781357"/>
                  <a:gd name="connsiteY4" fmla="*/ 1525210 h 3106870"/>
                  <a:gd name="connsiteX0" fmla="*/ 5828 w 1773751"/>
                  <a:gd name="connsiteY0" fmla="*/ 1522949 h 3104609"/>
                  <a:gd name="connsiteX1" fmla="*/ 1161528 w 1773751"/>
                  <a:gd name="connsiteY1" fmla="*/ 37049 h 3104609"/>
                  <a:gd name="connsiteX2" fmla="*/ 1034528 w 1773751"/>
                  <a:gd name="connsiteY2" fmla="*/ 1713449 h 3104609"/>
                  <a:gd name="connsiteX3" fmla="*/ 1377428 w 1773751"/>
                  <a:gd name="connsiteY3" fmla="*/ 3072349 h 3104609"/>
                  <a:gd name="connsiteX4" fmla="*/ 5828 w 1773751"/>
                  <a:gd name="connsiteY4" fmla="*/ 1522949 h 3104609"/>
                  <a:gd name="connsiteX0" fmla="*/ 3054 w 1770977"/>
                  <a:gd name="connsiteY0" fmla="*/ 1521907 h 3103567"/>
                  <a:gd name="connsiteX1" fmla="*/ 1158754 w 1770977"/>
                  <a:gd name="connsiteY1" fmla="*/ 36007 h 3103567"/>
                  <a:gd name="connsiteX2" fmla="*/ 1031754 w 1770977"/>
                  <a:gd name="connsiteY2" fmla="*/ 1712407 h 3103567"/>
                  <a:gd name="connsiteX3" fmla="*/ 1374654 w 1770977"/>
                  <a:gd name="connsiteY3" fmla="*/ 3071307 h 3103567"/>
                  <a:gd name="connsiteX4" fmla="*/ 3054 w 1770977"/>
                  <a:gd name="connsiteY4" fmla="*/ 1521907 h 3103567"/>
                  <a:gd name="connsiteX0" fmla="*/ 2529 w 1394032"/>
                  <a:gd name="connsiteY0" fmla="*/ 1489306 h 3040354"/>
                  <a:gd name="connsiteX1" fmla="*/ 1158229 w 1394032"/>
                  <a:gd name="connsiteY1" fmla="*/ 3406 h 3040354"/>
                  <a:gd name="connsiteX2" fmla="*/ 853429 w 1394032"/>
                  <a:gd name="connsiteY2" fmla="*/ 1209906 h 3040354"/>
                  <a:gd name="connsiteX3" fmla="*/ 1374129 w 1394032"/>
                  <a:gd name="connsiteY3" fmla="*/ 3038706 h 3040354"/>
                  <a:gd name="connsiteX4" fmla="*/ 2529 w 1394032"/>
                  <a:gd name="connsiteY4" fmla="*/ 1489306 h 3040354"/>
                  <a:gd name="connsiteX0" fmla="*/ 2529 w 1393110"/>
                  <a:gd name="connsiteY0" fmla="*/ 1489306 h 3040354"/>
                  <a:gd name="connsiteX1" fmla="*/ 1158229 w 1393110"/>
                  <a:gd name="connsiteY1" fmla="*/ 3406 h 3040354"/>
                  <a:gd name="connsiteX2" fmla="*/ 853429 w 1393110"/>
                  <a:gd name="connsiteY2" fmla="*/ 1209906 h 3040354"/>
                  <a:gd name="connsiteX3" fmla="*/ 1374129 w 1393110"/>
                  <a:gd name="connsiteY3" fmla="*/ 3038706 h 3040354"/>
                  <a:gd name="connsiteX4" fmla="*/ 2529 w 1393110"/>
                  <a:gd name="connsiteY4" fmla="*/ 1489306 h 3040354"/>
                  <a:gd name="connsiteX0" fmla="*/ 2529 w 1393110"/>
                  <a:gd name="connsiteY0" fmla="*/ 1488854 h 3039902"/>
                  <a:gd name="connsiteX1" fmla="*/ 1158229 w 1393110"/>
                  <a:gd name="connsiteY1" fmla="*/ 2954 h 3039902"/>
                  <a:gd name="connsiteX2" fmla="*/ 853429 w 1393110"/>
                  <a:gd name="connsiteY2" fmla="*/ 1209454 h 3039902"/>
                  <a:gd name="connsiteX3" fmla="*/ 1374129 w 1393110"/>
                  <a:gd name="connsiteY3" fmla="*/ 3038254 h 3039902"/>
                  <a:gd name="connsiteX4" fmla="*/ 2529 w 1393110"/>
                  <a:gd name="connsiteY4" fmla="*/ 1488854 h 3039902"/>
                  <a:gd name="connsiteX0" fmla="*/ 3741 w 1394322"/>
                  <a:gd name="connsiteY0" fmla="*/ 1500078 h 3051126"/>
                  <a:gd name="connsiteX1" fmla="*/ 1159441 w 1394322"/>
                  <a:gd name="connsiteY1" fmla="*/ 14178 h 3051126"/>
                  <a:gd name="connsiteX2" fmla="*/ 854641 w 1394322"/>
                  <a:gd name="connsiteY2" fmla="*/ 1220678 h 3051126"/>
                  <a:gd name="connsiteX3" fmla="*/ 1375341 w 1394322"/>
                  <a:gd name="connsiteY3" fmla="*/ 3049478 h 3051126"/>
                  <a:gd name="connsiteX4" fmla="*/ 3741 w 1394322"/>
                  <a:gd name="connsiteY4" fmla="*/ 1500078 h 3051126"/>
                  <a:gd name="connsiteX0" fmla="*/ 2427 w 1393008"/>
                  <a:gd name="connsiteY0" fmla="*/ 1508036 h 3060253"/>
                  <a:gd name="connsiteX1" fmla="*/ 1158127 w 1393008"/>
                  <a:gd name="connsiteY1" fmla="*/ 22136 h 3060253"/>
                  <a:gd name="connsiteX2" fmla="*/ 853327 w 1393008"/>
                  <a:gd name="connsiteY2" fmla="*/ 1228636 h 3060253"/>
                  <a:gd name="connsiteX3" fmla="*/ 1374027 w 1393008"/>
                  <a:gd name="connsiteY3" fmla="*/ 3057436 h 3060253"/>
                  <a:gd name="connsiteX4" fmla="*/ 2427 w 1393008"/>
                  <a:gd name="connsiteY4" fmla="*/ 1508036 h 3060253"/>
                  <a:gd name="connsiteX0" fmla="*/ 2427 w 1452699"/>
                  <a:gd name="connsiteY0" fmla="*/ 1508036 h 3081901"/>
                  <a:gd name="connsiteX1" fmla="*/ 1158127 w 1452699"/>
                  <a:gd name="connsiteY1" fmla="*/ 22136 h 3081901"/>
                  <a:gd name="connsiteX2" fmla="*/ 853327 w 1452699"/>
                  <a:gd name="connsiteY2" fmla="*/ 1228636 h 3081901"/>
                  <a:gd name="connsiteX3" fmla="*/ 1374027 w 1452699"/>
                  <a:gd name="connsiteY3" fmla="*/ 3057436 h 3081901"/>
                  <a:gd name="connsiteX4" fmla="*/ 2427 w 1452699"/>
                  <a:gd name="connsiteY4" fmla="*/ 1508036 h 3081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2699" h="3081901">
                    <a:moveTo>
                      <a:pt x="2427" y="1508036"/>
                    </a:moveTo>
                    <a:cubicBezTo>
                      <a:pt x="-46256" y="443353"/>
                      <a:pt x="648010" y="-121797"/>
                      <a:pt x="1158127" y="22136"/>
                    </a:cubicBezTo>
                    <a:cubicBezTo>
                      <a:pt x="1668244" y="166069"/>
                      <a:pt x="726327" y="484196"/>
                      <a:pt x="853327" y="1228636"/>
                    </a:cubicBezTo>
                    <a:cubicBezTo>
                      <a:pt x="815227" y="2354076"/>
                      <a:pt x="1719044" y="2896569"/>
                      <a:pt x="1374027" y="3057436"/>
                    </a:cubicBezTo>
                    <a:cubicBezTo>
                      <a:pt x="1029010" y="3218303"/>
                      <a:pt x="51110" y="2572719"/>
                      <a:pt x="2427" y="1508036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23" name="Isosceles Triangle 7">
              <a:extLst>
                <a:ext uri="{FF2B5EF4-FFF2-40B4-BE49-F238E27FC236}">
                  <a16:creationId xmlns="" xmlns:a16="http://schemas.microsoft.com/office/drawing/2014/main" id="{3B3D80A2-6EC1-4B2C-9064-A2D491AB9D70}"/>
                </a:ext>
              </a:extLst>
            </p:cNvPr>
            <p:cNvSpPr/>
            <p:nvPr/>
          </p:nvSpPr>
          <p:spPr bwMode="auto">
            <a:xfrm rot="10800000">
              <a:off x="5562600" y="2362200"/>
              <a:ext cx="1727200" cy="1744662"/>
            </a:xfrm>
            <a:custGeom>
              <a:avLst/>
              <a:gdLst>
                <a:gd name="connsiteX0" fmla="*/ 0 w 2651760"/>
                <a:gd name="connsiteY0" fmla="*/ 2286000 h 2286000"/>
                <a:gd name="connsiteX1" fmla="*/ 1325880 w 2651760"/>
                <a:gd name="connsiteY1" fmla="*/ 0 h 2286000"/>
                <a:gd name="connsiteX2" fmla="*/ 2651760 w 2651760"/>
                <a:gd name="connsiteY2" fmla="*/ 2286000 h 2286000"/>
                <a:gd name="connsiteX3" fmla="*/ 0 w 2651760"/>
                <a:gd name="connsiteY3" fmla="*/ 2286000 h 2286000"/>
                <a:gd name="connsiteX0" fmla="*/ 0 w 2651760"/>
                <a:gd name="connsiteY0" fmla="*/ 2286000 h 2652888"/>
                <a:gd name="connsiteX1" fmla="*/ 1325880 w 2651760"/>
                <a:gd name="connsiteY1" fmla="*/ 0 h 2652888"/>
                <a:gd name="connsiteX2" fmla="*/ 2651760 w 2651760"/>
                <a:gd name="connsiteY2" fmla="*/ 2286000 h 2652888"/>
                <a:gd name="connsiteX3" fmla="*/ 0 w 2651760"/>
                <a:gd name="connsiteY3" fmla="*/ 2286000 h 2652888"/>
                <a:gd name="connsiteX0" fmla="*/ 0 w 2680094"/>
                <a:gd name="connsiteY0" fmla="*/ 2286000 h 2652888"/>
                <a:gd name="connsiteX1" fmla="*/ 1325880 w 2680094"/>
                <a:gd name="connsiteY1" fmla="*/ 0 h 2652888"/>
                <a:gd name="connsiteX2" fmla="*/ 2651760 w 2680094"/>
                <a:gd name="connsiteY2" fmla="*/ 2286000 h 2652888"/>
                <a:gd name="connsiteX3" fmla="*/ 0 w 2680094"/>
                <a:gd name="connsiteY3" fmla="*/ 2286000 h 2652888"/>
                <a:gd name="connsiteX0" fmla="*/ 0 w 2680094"/>
                <a:gd name="connsiteY0" fmla="*/ 2286000 h 2831572"/>
                <a:gd name="connsiteX1" fmla="*/ 1325880 w 2680094"/>
                <a:gd name="connsiteY1" fmla="*/ 0 h 2831572"/>
                <a:gd name="connsiteX2" fmla="*/ 2651760 w 2680094"/>
                <a:gd name="connsiteY2" fmla="*/ 2286000 h 2831572"/>
                <a:gd name="connsiteX3" fmla="*/ 0 w 2680094"/>
                <a:gd name="connsiteY3" fmla="*/ 2286000 h 2831572"/>
                <a:gd name="connsiteX0" fmla="*/ 50029 w 2730123"/>
                <a:gd name="connsiteY0" fmla="*/ 2286000 h 2831572"/>
                <a:gd name="connsiteX1" fmla="*/ 1375909 w 2730123"/>
                <a:gd name="connsiteY1" fmla="*/ 0 h 2831572"/>
                <a:gd name="connsiteX2" fmla="*/ 2701789 w 2730123"/>
                <a:gd name="connsiteY2" fmla="*/ 2286000 h 2831572"/>
                <a:gd name="connsiteX3" fmla="*/ 50029 w 2730123"/>
                <a:gd name="connsiteY3" fmla="*/ 2286000 h 2831572"/>
                <a:gd name="connsiteX0" fmla="*/ 50029 w 2726744"/>
                <a:gd name="connsiteY0" fmla="*/ 2286000 h 2831572"/>
                <a:gd name="connsiteX1" fmla="*/ 1375909 w 2726744"/>
                <a:gd name="connsiteY1" fmla="*/ 0 h 2831572"/>
                <a:gd name="connsiteX2" fmla="*/ 2701789 w 2726744"/>
                <a:gd name="connsiteY2" fmla="*/ 2286000 h 2831572"/>
                <a:gd name="connsiteX3" fmla="*/ 50029 w 2726744"/>
                <a:gd name="connsiteY3" fmla="*/ 2286000 h 2831572"/>
                <a:gd name="connsiteX0" fmla="*/ 44016 w 2720731"/>
                <a:gd name="connsiteY0" fmla="*/ 2286000 h 2831572"/>
                <a:gd name="connsiteX1" fmla="*/ 1369896 w 2720731"/>
                <a:gd name="connsiteY1" fmla="*/ 0 h 2831572"/>
                <a:gd name="connsiteX2" fmla="*/ 2695776 w 2720731"/>
                <a:gd name="connsiteY2" fmla="*/ 2286000 h 2831572"/>
                <a:gd name="connsiteX3" fmla="*/ 44016 w 2720731"/>
                <a:gd name="connsiteY3" fmla="*/ 2286000 h 2831572"/>
                <a:gd name="connsiteX0" fmla="*/ 45075 w 2721148"/>
                <a:gd name="connsiteY0" fmla="*/ 2489200 h 3034772"/>
                <a:gd name="connsiteX1" fmla="*/ 1332855 w 2721148"/>
                <a:gd name="connsiteY1" fmla="*/ 0 h 3034772"/>
                <a:gd name="connsiteX2" fmla="*/ 2696835 w 2721148"/>
                <a:gd name="connsiteY2" fmla="*/ 2489200 h 3034772"/>
                <a:gd name="connsiteX3" fmla="*/ 45075 w 2721148"/>
                <a:gd name="connsiteY3" fmla="*/ 2489200 h 3034772"/>
                <a:gd name="connsiteX0" fmla="*/ 44716 w 2733489"/>
                <a:gd name="connsiteY0" fmla="*/ 2527300 h 3052213"/>
                <a:gd name="connsiteX1" fmla="*/ 1345196 w 2733489"/>
                <a:gd name="connsiteY1" fmla="*/ 0 h 3052213"/>
                <a:gd name="connsiteX2" fmla="*/ 2709176 w 2733489"/>
                <a:gd name="connsiteY2" fmla="*/ 2489200 h 3052213"/>
                <a:gd name="connsiteX3" fmla="*/ 44716 w 2733489"/>
                <a:gd name="connsiteY3" fmla="*/ 2527300 h 3052213"/>
                <a:gd name="connsiteX0" fmla="*/ 49004 w 2598077"/>
                <a:gd name="connsiteY0" fmla="*/ 2540000 h 3058190"/>
                <a:gd name="connsiteX1" fmla="*/ 1209784 w 2598077"/>
                <a:gd name="connsiteY1" fmla="*/ 0 h 3058190"/>
                <a:gd name="connsiteX2" fmla="*/ 2573764 w 2598077"/>
                <a:gd name="connsiteY2" fmla="*/ 2489200 h 3058190"/>
                <a:gd name="connsiteX3" fmla="*/ 49004 w 2598077"/>
                <a:gd name="connsiteY3" fmla="*/ 2540000 h 3058190"/>
                <a:gd name="connsiteX0" fmla="*/ 49004 w 2598077"/>
                <a:gd name="connsiteY0" fmla="*/ 2540000 h 3062793"/>
                <a:gd name="connsiteX1" fmla="*/ 1209784 w 2598077"/>
                <a:gd name="connsiteY1" fmla="*/ 0 h 3062793"/>
                <a:gd name="connsiteX2" fmla="*/ 2573764 w 2598077"/>
                <a:gd name="connsiteY2" fmla="*/ 2489200 h 3062793"/>
                <a:gd name="connsiteX3" fmla="*/ 49004 w 2598077"/>
                <a:gd name="connsiteY3" fmla="*/ 2540000 h 3062793"/>
                <a:gd name="connsiteX0" fmla="*/ 49004 w 2598077"/>
                <a:gd name="connsiteY0" fmla="*/ 2540000 h 3067704"/>
                <a:gd name="connsiteX1" fmla="*/ 1209784 w 2598077"/>
                <a:gd name="connsiteY1" fmla="*/ 0 h 3067704"/>
                <a:gd name="connsiteX2" fmla="*/ 2573764 w 2598077"/>
                <a:gd name="connsiteY2" fmla="*/ 2489200 h 3067704"/>
                <a:gd name="connsiteX3" fmla="*/ 49004 w 2598077"/>
                <a:gd name="connsiteY3" fmla="*/ 2540000 h 3067704"/>
                <a:gd name="connsiteX0" fmla="*/ 49004 w 2605885"/>
                <a:gd name="connsiteY0" fmla="*/ 2540000 h 3067704"/>
                <a:gd name="connsiteX1" fmla="*/ 1209784 w 2605885"/>
                <a:gd name="connsiteY1" fmla="*/ 0 h 3067704"/>
                <a:gd name="connsiteX2" fmla="*/ 2573764 w 2605885"/>
                <a:gd name="connsiteY2" fmla="*/ 2489200 h 3067704"/>
                <a:gd name="connsiteX3" fmla="*/ 49004 w 2605885"/>
                <a:gd name="connsiteY3" fmla="*/ 2540000 h 3067704"/>
                <a:gd name="connsiteX0" fmla="*/ 49004 w 2605885"/>
                <a:gd name="connsiteY0" fmla="*/ 2540000 h 3067704"/>
                <a:gd name="connsiteX1" fmla="*/ 1209784 w 2605885"/>
                <a:gd name="connsiteY1" fmla="*/ 0 h 3067704"/>
                <a:gd name="connsiteX2" fmla="*/ 2573764 w 2605885"/>
                <a:gd name="connsiteY2" fmla="*/ 2489200 h 3067704"/>
                <a:gd name="connsiteX3" fmla="*/ 49004 w 2605885"/>
                <a:gd name="connsiteY3" fmla="*/ 2540000 h 3067704"/>
                <a:gd name="connsiteX0" fmla="*/ 49004 w 2603197"/>
                <a:gd name="connsiteY0" fmla="*/ 2540000 h 3067704"/>
                <a:gd name="connsiteX1" fmla="*/ 1209784 w 2603197"/>
                <a:gd name="connsiteY1" fmla="*/ 0 h 3067704"/>
                <a:gd name="connsiteX2" fmla="*/ 2573764 w 2603197"/>
                <a:gd name="connsiteY2" fmla="*/ 2489200 h 3067704"/>
                <a:gd name="connsiteX3" fmla="*/ 49004 w 2603197"/>
                <a:gd name="connsiteY3" fmla="*/ 2540000 h 3067704"/>
                <a:gd name="connsiteX0" fmla="*/ 49004 w 2605500"/>
                <a:gd name="connsiteY0" fmla="*/ 2549994 h 3077698"/>
                <a:gd name="connsiteX1" fmla="*/ 1209784 w 2605500"/>
                <a:gd name="connsiteY1" fmla="*/ 9994 h 3077698"/>
                <a:gd name="connsiteX2" fmla="*/ 2573764 w 2605500"/>
                <a:gd name="connsiteY2" fmla="*/ 2499194 h 3077698"/>
                <a:gd name="connsiteX3" fmla="*/ 49004 w 2605500"/>
                <a:gd name="connsiteY3" fmla="*/ 2549994 h 3077698"/>
                <a:gd name="connsiteX0" fmla="*/ 49836 w 2606332"/>
                <a:gd name="connsiteY0" fmla="*/ 2554053 h 3081757"/>
                <a:gd name="connsiteX1" fmla="*/ 1210616 w 2606332"/>
                <a:gd name="connsiteY1" fmla="*/ 14053 h 3081757"/>
                <a:gd name="connsiteX2" fmla="*/ 2574596 w 2606332"/>
                <a:gd name="connsiteY2" fmla="*/ 2503253 h 3081757"/>
                <a:gd name="connsiteX3" fmla="*/ 49836 w 2606332"/>
                <a:gd name="connsiteY3" fmla="*/ 2554053 h 308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6332" h="3081757">
                  <a:moveTo>
                    <a:pt x="49836" y="2554053"/>
                  </a:moveTo>
                  <a:cubicBezTo>
                    <a:pt x="-257504" y="2134953"/>
                    <a:pt x="946456" y="-201847"/>
                    <a:pt x="1210616" y="14053"/>
                  </a:cubicBezTo>
                  <a:cubicBezTo>
                    <a:pt x="1589076" y="-163747"/>
                    <a:pt x="2818436" y="2084153"/>
                    <a:pt x="2574596" y="2503253"/>
                  </a:cubicBezTo>
                  <a:cubicBezTo>
                    <a:pt x="2262176" y="3341453"/>
                    <a:pt x="298756" y="3189053"/>
                    <a:pt x="49836" y="2554053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24" name="Group 15">
              <a:extLst>
                <a:ext uri="{FF2B5EF4-FFF2-40B4-BE49-F238E27FC236}">
                  <a16:creationId xmlns="" xmlns:a16="http://schemas.microsoft.com/office/drawing/2014/main" id="{9AA0A909-D723-45B0-9FD7-B3F69BF9BC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66849" y="2882581"/>
              <a:ext cx="1813020" cy="2732324"/>
              <a:chOff x="990600" y="3200399"/>
              <a:chExt cx="2006599" cy="3024153"/>
            </a:xfrm>
            <a:grpFill/>
          </p:grpSpPr>
          <p:sp>
            <p:nvSpPr>
              <p:cNvPr id="114" name="Rounded Rectangle 9">
                <a:extLst>
                  <a:ext uri="{FF2B5EF4-FFF2-40B4-BE49-F238E27FC236}">
                    <a16:creationId xmlns="" xmlns:a16="http://schemas.microsoft.com/office/drawing/2014/main" id="{689077FA-68F5-4A30-938E-7A036C01CEA1}"/>
                  </a:ext>
                </a:extLst>
              </p:cNvPr>
              <p:cNvSpPr/>
              <p:nvPr/>
            </p:nvSpPr>
            <p:spPr>
              <a:xfrm>
                <a:off x="990600" y="3200399"/>
                <a:ext cx="2006599" cy="3024153"/>
              </a:xfrm>
              <a:custGeom>
                <a:avLst/>
                <a:gdLst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1650993 w 1981200"/>
                  <a:gd name="connsiteY2" fmla="*/ 0 h 2986053"/>
                  <a:gd name="connsiteX3" fmla="*/ 1981200 w 1981200"/>
                  <a:gd name="connsiteY3" fmla="*/ 330207 h 2986053"/>
                  <a:gd name="connsiteX4" fmla="*/ 1981200 w 1981200"/>
                  <a:gd name="connsiteY4" fmla="*/ 2655846 h 2986053"/>
                  <a:gd name="connsiteX5" fmla="*/ 1650993 w 1981200"/>
                  <a:gd name="connsiteY5" fmla="*/ 2986053 h 2986053"/>
                  <a:gd name="connsiteX6" fmla="*/ 330207 w 1981200"/>
                  <a:gd name="connsiteY6" fmla="*/ 2986053 h 2986053"/>
                  <a:gd name="connsiteX7" fmla="*/ 0 w 1981200"/>
                  <a:gd name="connsiteY7" fmla="*/ 2655846 h 2986053"/>
                  <a:gd name="connsiteX8" fmla="*/ 0 w 1981200"/>
                  <a:gd name="connsiteY8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1981200 w 1981200"/>
                  <a:gd name="connsiteY2" fmla="*/ 330207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1981200 w 1981200"/>
                  <a:gd name="connsiteY2" fmla="*/ 2655846 h 2986053"/>
                  <a:gd name="connsiteX3" fmla="*/ 1650993 w 1981200"/>
                  <a:gd name="connsiteY3" fmla="*/ 2986053 h 2986053"/>
                  <a:gd name="connsiteX4" fmla="*/ 330207 w 1981200"/>
                  <a:gd name="connsiteY4" fmla="*/ 2986053 h 2986053"/>
                  <a:gd name="connsiteX5" fmla="*/ 0 w 1981200"/>
                  <a:gd name="connsiteY5" fmla="*/ 2655846 h 2986053"/>
                  <a:gd name="connsiteX6" fmla="*/ 0 w 1981200"/>
                  <a:gd name="connsiteY6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952500 w 1981200"/>
                  <a:gd name="connsiteY2" fmla="*/ 2033553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952500 w 1981200"/>
                  <a:gd name="connsiteY2" fmla="*/ 2033553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952500 w 1981200"/>
                  <a:gd name="connsiteY2" fmla="*/ 2033553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952500 w 1981200"/>
                  <a:gd name="connsiteY2" fmla="*/ 2033553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2006600"/>
                  <a:gd name="connsiteY0" fmla="*/ 533407 h 2986053"/>
                  <a:gd name="connsiteX1" fmla="*/ 355607 w 2006600"/>
                  <a:gd name="connsiteY1" fmla="*/ 0 h 2986053"/>
                  <a:gd name="connsiteX2" fmla="*/ 977900 w 2006600"/>
                  <a:gd name="connsiteY2" fmla="*/ 2033553 h 2986053"/>
                  <a:gd name="connsiteX3" fmla="*/ 2006600 w 2006600"/>
                  <a:gd name="connsiteY3" fmla="*/ 2655846 h 2986053"/>
                  <a:gd name="connsiteX4" fmla="*/ 1676393 w 2006600"/>
                  <a:gd name="connsiteY4" fmla="*/ 2986053 h 2986053"/>
                  <a:gd name="connsiteX5" fmla="*/ 355607 w 2006600"/>
                  <a:gd name="connsiteY5" fmla="*/ 2986053 h 2986053"/>
                  <a:gd name="connsiteX6" fmla="*/ 25400 w 2006600"/>
                  <a:gd name="connsiteY6" fmla="*/ 2655846 h 2986053"/>
                  <a:gd name="connsiteX7" fmla="*/ 0 w 2006600"/>
                  <a:gd name="connsiteY7" fmla="*/ 533407 h 2986053"/>
                  <a:gd name="connsiteX0" fmla="*/ 0 w 2006600"/>
                  <a:gd name="connsiteY0" fmla="*/ 533407 h 2986053"/>
                  <a:gd name="connsiteX1" fmla="*/ 355607 w 2006600"/>
                  <a:gd name="connsiteY1" fmla="*/ 0 h 2986053"/>
                  <a:gd name="connsiteX2" fmla="*/ 977900 w 2006600"/>
                  <a:gd name="connsiteY2" fmla="*/ 2033553 h 2986053"/>
                  <a:gd name="connsiteX3" fmla="*/ 2006600 w 2006600"/>
                  <a:gd name="connsiteY3" fmla="*/ 2655846 h 2986053"/>
                  <a:gd name="connsiteX4" fmla="*/ 1676393 w 2006600"/>
                  <a:gd name="connsiteY4" fmla="*/ 2986053 h 2986053"/>
                  <a:gd name="connsiteX5" fmla="*/ 355607 w 2006600"/>
                  <a:gd name="connsiteY5" fmla="*/ 2986053 h 2986053"/>
                  <a:gd name="connsiteX6" fmla="*/ 12700 w 2006600"/>
                  <a:gd name="connsiteY6" fmla="*/ 2503446 h 2986053"/>
                  <a:gd name="connsiteX7" fmla="*/ 0 w 2006600"/>
                  <a:gd name="connsiteY7" fmla="*/ 533407 h 29860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1079500 w 2006600"/>
                  <a:gd name="connsiteY2" fmla="*/ 1906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1092200 w 2006600"/>
                  <a:gd name="connsiteY2" fmla="*/ 18303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1079500 w 2006600"/>
                  <a:gd name="connsiteY2" fmla="*/ 17668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1079500 w 2006600"/>
                  <a:gd name="connsiteY2" fmla="*/ 1766853 h 3024153"/>
                  <a:gd name="connsiteX3" fmla="*/ 1409700 w 2006600"/>
                  <a:gd name="connsiteY3" fmla="*/ 2160553 h 3024153"/>
                  <a:gd name="connsiteX4" fmla="*/ 2006600 w 2006600"/>
                  <a:gd name="connsiteY4" fmla="*/ 2655846 h 3024153"/>
                  <a:gd name="connsiteX5" fmla="*/ 1676393 w 2006600"/>
                  <a:gd name="connsiteY5" fmla="*/ 2986053 h 3024153"/>
                  <a:gd name="connsiteX6" fmla="*/ 431807 w 2006600"/>
                  <a:gd name="connsiteY6" fmla="*/ 3024153 h 3024153"/>
                  <a:gd name="connsiteX7" fmla="*/ 12700 w 2006600"/>
                  <a:gd name="connsiteY7" fmla="*/ 2503446 h 3024153"/>
                  <a:gd name="connsiteX8" fmla="*/ 0 w 2006600"/>
                  <a:gd name="connsiteY8" fmla="*/ 533407 h 3024153"/>
                  <a:gd name="connsiteX0" fmla="*/ 0 w 2006600"/>
                  <a:gd name="connsiteY0" fmla="*/ 533407 h 3024153"/>
                  <a:gd name="connsiteX1" fmla="*/ 457207 w 2006600"/>
                  <a:gd name="connsiteY1" fmla="*/ 0 h 3024153"/>
                  <a:gd name="connsiteX2" fmla="*/ 1079500 w 2006600"/>
                  <a:gd name="connsiteY2" fmla="*/ 1766853 h 3024153"/>
                  <a:gd name="connsiteX3" fmla="*/ 1409700 w 2006600"/>
                  <a:gd name="connsiteY3" fmla="*/ 2160553 h 3024153"/>
                  <a:gd name="connsiteX4" fmla="*/ 2006600 w 2006600"/>
                  <a:gd name="connsiteY4" fmla="*/ 2655846 h 3024153"/>
                  <a:gd name="connsiteX5" fmla="*/ 1676393 w 2006600"/>
                  <a:gd name="connsiteY5" fmla="*/ 2986053 h 3024153"/>
                  <a:gd name="connsiteX6" fmla="*/ 431807 w 2006600"/>
                  <a:gd name="connsiteY6" fmla="*/ 3024153 h 3024153"/>
                  <a:gd name="connsiteX7" fmla="*/ 12700 w 2006600"/>
                  <a:gd name="connsiteY7" fmla="*/ 2503446 h 3024153"/>
                  <a:gd name="connsiteX8" fmla="*/ 0 w 2006600"/>
                  <a:gd name="connsiteY8" fmla="*/ 533407 h 3024153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079500 w 2006600"/>
                  <a:gd name="connsiteY2" fmla="*/ 1768076 h 3025376"/>
                  <a:gd name="connsiteX3" fmla="*/ 1409700 w 2006600"/>
                  <a:gd name="connsiteY3" fmla="*/ 21617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079500 w 2006600"/>
                  <a:gd name="connsiteY2" fmla="*/ 1768076 h 3025376"/>
                  <a:gd name="connsiteX3" fmla="*/ 1409700 w 2006600"/>
                  <a:gd name="connsiteY3" fmla="*/ 21617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143000 w 2006600"/>
                  <a:gd name="connsiteY2" fmla="*/ 1818876 h 3025376"/>
                  <a:gd name="connsiteX3" fmla="*/ 1409700 w 2006600"/>
                  <a:gd name="connsiteY3" fmla="*/ 21617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143000 w 2006600"/>
                  <a:gd name="connsiteY2" fmla="*/ 1818876 h 3025376"/>
                  <a:gd name="connsiteX3" fmla="*/ 1511300 w 2006600"/>
                  <a:gd name="connsiteY3" fmla="*/ 22125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143000 w 2006600"/>
                  <a:gd name="connsiteY2" fmla="*/ 1818876 h 3025376"/>
                  <a:gd name="connsiteX3" fmla="*/ 1511300 w 2006600"/>
                  <a:gd name="connsiteY3" fmla="*/ 22125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3407 h 3024153"/>
                  <a:gd name="connsiteX1" fmla="*/ 457207 w 2006600"/>
                  <a:gd name="connsiteY1" fmla="*/ 0 h 3024153"/>
                  <a:gd name="connsiteX2" fmla="*/ 1143000 w 2006600"/>
                  <a:gd name="connsiteY2" fmla="*/ 1817653 h 3024153"/>
                  <a:gd name="connsiteX3" fmla="*/ 1511300 w 2006600"/>
                  <a:gd name="connsiteY3" fmla="*/ 2211353 h 3024153"/>
                  <a:gd name="connsiteX4" fmla="*/ 2006600 w 2006600"/>
                  <a:gd name="connsiteY4" fmla="*/ 2655846 h 3024153"/>
                  <a:gd name="connsiteX5" fmla="*/ 1676393 w 2006600"/>
                  <a:gd name="connsiteY5" fmla="*/ 2986053 h 3024153"/>
                  <a:gd name="connsiteX6" fmla="*/ 431807 w 2006600"/>
                  <a:gd name="connsiteY6" fmla="*/ 3024153 h 3024153"/>
                  <a:gd name="connsiteX7" fmla="*/ 12700 w 2006600"/>
                  <a:gd name="connsiteY7" fmla="*/ 2503446 h 3024153"/>
                  <a:gd name="connsiteX8" fmla="*/ 0 w 2006600"/>
                  <a:gd name="connsiteY8" fmla="*/ 533407 h 3024153"/>
                  <a:gd name="connsiteX0" fmla="*/ 0 w 2006600"/>
                  <a:gd name="connsiteY0" fmla="*/ 533407 h 3024153"/>
                  <a:gd name="connsiteX1" fmla="*/ 457207 w 2006600"/>
                  <a:gd name="connsiteY1" fmla="*/ 0 h 3024153"/>
                  <a:gd name="connsiteX2" fmla="*/ 1143000 w 2006600"/>
                  <a:gd name="connsiteY2" fmla="*/ 1817653 h 3024153"/>
                  <a:gd name="connsiteX3" fmla="*/ 1511300 w 2006600"/>
                  <a:gd name="connsiteY3" fmla="*/ 2211353 h 3024153"/>
                  <a:gd name="connsiteX4" fmla="*/ 2006600 w 2006600"/>
                  <a:gd name="connsiteY4" fmla="*/ 2655846 h 3024153"/>
                  <a:gd name="connsiteX5" fmla="*/ 1676393 w 2006600"/>
                  <a:gd name="connsiteY5" fmla="*/ 2986053 h 3024153"/>
                  <a:gd name="connsiteX6" fmla="*/ 431807 w 2006600"/>
                  <a:gd name="connsiteY6" fmla="*/ 3024153 h 3024153"/>
                  <a:gd name="connsiteX7" fmla="*/ 12700 w 2006600"/>
                  <a:gd name="connsiteY7" fmla="*/ 2503446 h 3024153"/>
                  <a:gd name="connsiteX8" fmla="*/ 0 w 2006600"/>
                  <a:gd name="connsiteY8" fmla="*/ 533407 h 3024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6600" h="3024153">
                    <a:moveTo>
                      <a:pt x="0" y="533407"/>
                    </a:moveTo>
                    <a:cubicBezTo>
                      <a:pt x="0" y="351039"/>
                      <a:pt x="147839" y="38100"/>
                      <a:pt x="457207" y="0"/>
                    </a:cubicBezTo>
                    <a:cubicBezTo>
                      <a:pt x="1109138" y="174084"/>
                      <a:pt x="795869" y="1262569"/>
                      <a:pt x="1143000" y="1817653"/>
                    </a:cubicBezTo>
                    <a:cubicBezTo>
                      <a:pt x="1325032" y="2154462"/>
                      <a:pt x="1356783" y="2063188"/>
                      <a:pt x="1511300" y="2211353"/>
                    </a:cubicBezTo>
                    <a:cubicBezTo>
                      <a:pt x="1665817" y="2359518"/>
                      <a:pt x="1981201" y="2367979"/>
                      <a:pt x="2006600" y="2655846"/>
                    </a:cubicBezTo>
                    <a:cubicBezTo>
                      <a:pt x="2006600" y="2838214"/>
                      <a:pt x="1858761" y="2986053"/>
                      <a:pt x="1676393" y="2986053"/>
                    </a:cubicBezTo>
                    <a:lnTo>
                      <a:pt x="431807" y="3024153"/>
                    </a:lnTo>
                    <a:cubicBezTo>
                      <a:pt x="8139" y="2998753"/>
                      <a:pt x="0" y="2787414"/>
                      <a:pt x="12700" y="2503446"/>
                    </a:cubicBezTo>
                    <a:cubicBezTo>
                      <a:pt x="8467" y="1846766"/>
                      <a:pt x="4233" y="1190087"/>
                      <a:pt x="0" y="53340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15" name="Freeform 106">
                <a:extLst>
                  <a:ext uri="{FF2B5EF4-FFF2-40B4-BE49-F238E27FC236}">
                    <a16:creationId xmlns="" xmlns:a16="http://schemas.microsoft.com/office/drawing/2014/main" id="{83D594F0-0B2F-4AC6-9EC7-8F91EB08BE67}"/>
                  </a:ext>
                </a:extLst>
              </p:cNvPr>
              <p:cNvSpPr/>
              <p:nvPr/>
            </p:nvSpPr>
            <p:spPr>
              <a:xfrm>
                <a:off x="1002900" y="4597380"/>
                <a:ext cx="991000" cy="813586"/>
              </a:xfrm>
              <a:custGeom>
                <a:avLst/>
                <a:gdLst>
                  <a:gd name="connsiteX0" fmla="*/ 0 w 901700"/>
                  <a:gd name="connsiteY0" fmla="*/ 584200 h 584200"/>
                  <a:gd name="connsiteX1" fmla="*/ 381000 w 901700"/>
                  <a:gd name="connsiteY1" fmla="*/ 152400 h 584200"/>
                  <a:gd name="connsiteX2" fmla="*/ 901700 w 901700"/>
                  <a:gd name="connsiteY2" fmla="*/ 0 h 584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01700" h="584200">
                    <a:moveTo>
                      <a:pt x="0" y="584200"/>
                    </a:moveTo>
                    <a:cubicBezTo>
                      <a:pt x="115358" y="416983"/>
                      <a:pt x="230717" y="249767"/>
                      <a:pt x="381000" y="152400"/>
                    </a:cubicBezTo>
                    <a:cubicBezTo>
                      <a:pt x="531283" y="55033"/>
                      <a:pt x="901700" y="0"/>
                      <a:pt x="901700" y="0"/>
                    </a:cubicBezTo>
                  </a:path>
                </a:pathLst>
              </a:cu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E4217B52-2484-44F9-A460-03FE6E7C93DB}"/>
                </a:ext>
              </a:extLst>
            </p:cNvPr>
            <p:cNvSpPr/>
            <p:nvPr/>
          </p:nvSpPr>
          <p:spPr bwMode="auto">
            <a:xfrm>
              <a:off x="1619250" y="4573588"/>
              <a:ext cx="306388" cy="306387"/>
            </a:xfrm>
            <a:prstGeom prst="ellips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237E25B5-4D87-4873-AA59-E207514B03F2}"/>
                </a:ext>
              </a:extLst>
            </p:cNvPr>
            <p:cNvSpPr/>
            <p:nvPr/>
          </p:nvSpPr>
          <p:spPr bwMode="auto">
            <a:xfrm>
              <a:off x="1312863" y="5026025"/>
              <a:ext cx="306387" cy="306388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7AEFA35F-C016-4BB8-A960-23C03058EC13}"/>
                </a:ext>
              </a:extLst>
            </p:cNvPr>
            <p:cNvSpPr/>
            <p:nvPr/>
          </p:nvSpPr>
          <p:spPr bwMode="auto">
            <a:xfrm>
              <a:off x="2133600" y="3581400"/>
              <a:ext cx="306388" cy="306388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81C3682D-CB6E-4CAE-88EE-68F34244581B}"/>
                </a:ext>
              </a:extLst>
            </p:cNvPr>
            <p:cNvSpPr/>
            <p:nvPr/>
          </p:nvSpPr>
          <p:spPr bwMode="auto">
            <a:xfrm>
              <a:off x="2817813" y="3087688"/>
              <a:ext cx="306387" cy="307975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78B51E54-45D2-4799-ADFB-1C284CD84042}"/>
                </a:ext>
              </a:extLst>
            </p:cNvPr>
            <p:cNvSpPr/>
            <p:nvPr/>
          </p:nvSpPr>
          <p:spPr bwMode="auto">
            <a:xfrm>
              <a:off x="3581400" y="2819400"/>
              <a:ext cx="306388" cy="306387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1B0C602F-F4A1-457A-A573-95B6DB7B8382}"/>
                </a:ext>
              </a:extLst>
            </p:cNvPr>
            <p:cNvSpPr/>
            <p:nvPr/>
          </p:nvSpPr>
          <p:spPr bwMode="auto">
            <a:xfrm>
              <a:off x="4267200" y="2895600"/>
              <a:ext cx="306388" cy="306388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="" xmlns:a16="http://schemas.microsoft.com/office/drawing/2014/main" id="{4CFE5D03-7D3D-4730-ADC5-FC8469E18A9F}"/>
                </a:ext>
              </a:extLst>
            </p:cNvPr>
            <p:cNvSpPr/>
            <p:nvPr/>
          </p:nvSpPr>
          <p:spPr bwMode="auto">
            <a:xfrm>
              <a:off x="6629400" y="3276600"/>
              <a:ext cx="306387" cy="306388"/>
            </a:xfrm>
            <a:prstGeom prst="ellips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="" xmlns:a16="http://schemas.microsoft.com/office/drawing/2014/main" id="{C990D3F3-5718-49B2-B2B7-28F424B8DABA}"/>
                </a:ext>
              </a:extLst>
            </p:cNvPr>
            <p:cNvSpPr/>
            <p:nvPr/>
          </p:nvSpPr>
          <p:spPr bwMode="auto">
            <a:xfrm>
              <a:off x="1312863" y="3519488"/>
              <a:ext cx="306387" cy="307975"/>
            </a:xfrm>
            <a:prstGeom prst="ellips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="" xmlns:a16="http://schemas.microsoft.com/office/drawing/2014/main" id="{F1457FAA-68A0-4047-8117-7E35773B060A}"/>
                </a:ext>
              </a:extLst>
            </p:cNvPr>
            <p:cNvSpPr/>
            <p:nvPr/>
          </p:nvSpPr>
          <p:spPr bwMode="auto">
            <a:xfrm>
              <a:off x="609600" y="4144963"/>
              <a:ext cx="306388" cy="306387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="" xmlns:a16="http://schemas.microsoft.com/office/drawing/2014/main" id="{1AC81804-0BE3-4592-80AE-0ED636C644C1}"/>
                </a:ext>
              </a:extLst>
            </p:cNvPr>
            <p:cNvSpPr/>
            <p:nvPr/>
          </p:nvSpPr>
          <p:spPr bwMode="auto">
            <a:xfrm>
              <a:off x="906463" y="2444750"/>
              <a:ext cx="306387" cy="307975"/>
            </a:xfrm>
            <a:prstGeom prst="ellips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93CF011B-C1AD-4D09-A4A7-CE8CEC979970}"/>
                </a:ext>
              </a:extLst>
            </p:cNvPr>
            <p:cNvSpPr/>
            <p:nvPr/>
          </p:nvSpPr>
          <p:spPr bwMode="auto">
            <a:xfrm>
              <a:off x="207963" y="2627313"/>
              <a:ext cx="306387" cy="306387"/>
            </a:xfrm>
            <a:prstGeom prst="ellips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F799C733-C77C-4D9B-A8E7-658164257585}"/>
                </a:ext>
              </a:extLst>
            </p:cNvPr>
            <p:cNvSpPr/>
            <p:nvPr/>
          </p:nvSpPr>
          <p:spPr bwMode="auto">
            <a:xfrm>
              <a:off x="771525" y="1322388"/>
              <a:ext cx="306388" cy="306387"/>
            </a:xfrm>
            <a:prstGeom prst="ellips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0AEB4EFF-8464-4553-A766-E3D86426EF74}"/>
                </a:ext>
              </a:extLst>
            </p:cNvPr>
            <p:cNvSpPr/>
            <p:nvPr/>
          </p:nvSpPr>
          <p:spPr bwMode="auto">
            <a:xfrm>
              <a:off x="7924800" y="3276600"/>
              <a:ext cx="306388" cy="306387"/>
            </a:xfrm>
            <a:prstGeom prst="ellipse">
              <a:avLst/>
            </a:prstGeom>
            <a:grp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8" name="Half Frame 32">
              <a:extLst>
                <a:ext uri="{FF2B5EF4-FFF2-40B4-BE49-F238E27FC236}">
                  <a16:creationId xmlns="" xmlns:a16="http://schemas.microsoft.com/office/drawing/2014/main" id="{FE56C8F3-5330-4257-9D4A-8D3A5ECB6405}"/>
                </a:ext>
              </a:extLst>
            </p:cNvPr>
            <p:cNvSpPr/>
            <p:nvPr/>
          </p:nvSpPr>
          <p:spPr bwMode="auto">
            <a:xfrm rot="19118111">
              <a:off x="5978935" y="2777089"/>
              <a:ext cx="166688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" name="Half Frame 32">
              <a:extLst>
                <a:ext uri="{FF2B5EF4-FFF2-40B4-BE49-F238E27FC236}">
                  <a16:creationId xmlns="" xmlns:a16="http://schemas.microsoft.com/office/drawing/2014/main" id="{B656B991-3C81-4128-BBF6-3D578600553E}"/>
                </a:ext>
              </a:extLst>
            </p:cNvPr>
            <p:cNvSpPr/>
            <p:nvPr/>
          </p:nvSpPr>
          <p:spPr bwMode="auto">
            <a:xfrm rot="19118111">
              <a:off x="7842250" y="3340100"/>
              <a:ext cx="165100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0" name="Half Frame 32">
              <a:extLst>
                <a:ext uri="{FF2B5EF4-FFF2-40B4-BE49-F238E27FC236}">
                  <a16:creationId xmlns="" xmlns:a16="http://schemas.microsoft.com/office/drawing/2014/main" id="{03BB42D0-E646-4B83-AFEA-A7177410D31C}"/>
                </a:ext>
              </a:extLst>
            </p:cNvPr>
            <p:cNvSpPr/>
            <p:nvPr/>
          </p:nvSpPr>
          <p:spPr bwMode="auto">
            <a:xfrm rot="18238372">
              <a:off x="4187952" y="2999232"/>
              <a:ext cx="166688" cy="171450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Half Frame 32">
              <a:extLst>
                <a:ext uri="{FF2B5EF4-FFF2-40B4-BE49-F238E27FC236}">
                  <a16:creationId xmlns="" xmlns:a16="http://schemas.microsoft.com/office/drawing/2014/main" id="{AFA829F3-036C-4D35-B467-5B406DD31B72}"/>
                </a:ext>
              </a:extLst>
            </p:cNvPr>
            <p:cNvSpPr/>
            <p:nvPr/>
          </p:nvSpPr>
          <p:spPr bwMode="auto">
            <a:xfrm rot="16422675">
              <a:off x="3486400" y="3002662"/>
              <a:ext cx="218255" cy="166877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Half Frame 32">
              <a:extLst>
                <a:ext uri="{FF2B5EF4-FFF2-40B4-BE49-F238E27FC236}">
                  <a16:creationId xmlns="" xmlns:a16="http://schemas.microsoft.com/office/drawing/2014/main" id="{C3E9FF15-0AE3-4552-9B36-C676911FF33D}"/>
                </a:ext>
              </a:extLst>
            </p:cNvPr>
            <p:cNvSpPr/>
            <p:nvPr/>
          </p:nvSpPr>
          <p:spPr bwMode="auto">
            <a:xfrm rot="6005250">
              <a:off x="2989273" y="3085314"/>
              <a:ext cx="196850" cy="171450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Half Frame 32">
              <a:extLst>
                <a:ext uri="{FF2B5EF4-FFF2-40B4-BE49-F238E27FC236}">
                  <a16:creationId xmlns="" xmlns:a16="http://schemas.microsoft.com/office/drawing/2014/main" id="{CBAE018A-97C1-446E-A0C3-31B14D5905E5}"/>
                </a:ext>
              </a:extLst>
            </p:cNvPr>
            <p:cNvSpPr/>
            <p:nvPr/>
          </p:nvSpPr>
          <p:spPr bwMode="auto">
            <a:xfrm rot="20336570">
              <a:off x="2755900" y="3092450"/>
              <a:ext cx="166688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" name="Half Frame 32">
              <a:extLst>
                <a:ext uri="{FF2B5EF4-FFF2-40B4-BE49-F238E27FC236}">
                  <a16:creationId xmlns="" xmlns:a16="http://schemas.microsoft.com/office/drawing/2014/main" id="{6DEA0015-E0A2-4CD1-B9D3-747ABF63CAE1}"/>
                </a:ext>
              </a:extLst>
            </p:cNvPr>
            <p:cNvSpPr/>
            <p:nvPr/>
          </p:nvSpPr>
          <p:spPr bwMode="auto">
            <a:xfrm rot="15572787">
              <a:off x="2797969" y="3313906"/>
              <a:ext cx="155575" cy="1571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Half Frame 32">
              <a:extLst>
                <a:ext uri="{FF2B5EF4-FFF2-40B4-BE49-F238E27FC236}">
                  <a16:creationId xmlns="" xmlns:a16="http://schemas.microsoft.com/office/drawing/2014/main" id="{6681EA6F-8178-48EE-A821-FFA6DDC1748E}"/>
                </a:ext>
              </a:extLst>
            </p:cNvPr>
            <p:cNvSpPr/>
            <p:nvPr/>
          </p:nvSpPr>
          <p:spPr bwMode="auto">
            <a:xfrm rot="2273510">
              <a:off x="960438" y="2360613"/>
              <a:ext cx="165100" cy="169862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" name="Half Frame 32">
              <a:extLst>
                <a:ext uri="{FF2B5EF4-FFF2-40B4-BE49-F238E27FC236}">
                  <a16:creationId xmlns="" xmlns:a16="http://schemas.microsoft.com/office/drawing/2014/main" id="{400EC0A8-A61F-4D85-8993-5A6E8C4376D4}"/>
                </a:ext>
              </a:extLst>
            </p:cNvPr>
            <p:cNvSpPr/>
            <p:nvPr/>
          </p:nvSpPr>
          <p:spPr bwMode="auto">
            <a:xfrm rot="2683233">
              <a:off x="2208213" y="3482975"/>
              <a:ext cx="155575" cy="155575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" name="Half Frame 32">
              <a:extLst>
                <a:ext uri="{FF2B5EF4-FFF2-40B4-BE49-F238E27FC236}">
                  <a16:creationId xmlns="" xmlns:a16="http://schemas.microsoft.com/office/drawing/2014/main" id="{9D53D54F-88A2-4383-8BC8-A20529C2DACF}"/>
                </a:ext>
              </a:extLst>
            </p:cNvPr>
            <p:cNvSpPr/>
            <p:nvPr/>
          </p:nvSpPr>
          <p:spPr bwMode="auto">
            <a:xfrm rot="21028783">
              <a:off x="1265238" y="3495675"/>
              <a:ext cx="165100" cy="171450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8" name="Half Frame 32">
              <a:extLst>
                <a:ext uri="{FF2B5EF4-FFF2-40B4-BE49-F238E27FC236}">
                  <a16:creationId xmlns="" xmlns:a16="http://schemas.microsoft.com/office/drawing/2014/main" id="{9E39B969-6EFE-401D-AD9D-33CF0753EFE0}"/>
                </a:ext>
              </a:extLst>
            </p:cNvPr>
            <p:cNvSpPr/>
            <p:nvPr/>
          </p:nvSpPr>
          <p:spPr bwMode="auto">
            <a:xfrm rot="19864474">
              <a:off x="1543050" y="4600575"/>
              <a:ext cx="153988" cy="155575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Half Frame 32">
              <a:extLst>
                <a:ext uri="{FF2B5EF4-FFF2-40B4-BE49-F238E27FC236}">
                  <a16:creationId xmlns="" xmlns:a16="http://schemas.microsoft.com/office/drawing/2014/main" id="{17F1B73D-A606-406E-AD53-46E0EFFD4ACA}"/>
                </a:ext>
              </a:extLst>
            </p:cNvPr>
            <p:cNvSpPr/>
            <p:nvPr/>
          </p:nvSpPr>
          <p:spPr bwMode="auto">
            <a:xfrm rot="2179242">
              <a:off x="1652588" y="4467225"/>
              <a:ext cx="153987" cy="1571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0" name="Half Frame 32">
              <a:extLst>
                <a:ext uri="{FF2B5EF4-FFF2-40B4-BE49-F238E27FC236}">
                  <a16:creationId xmlns="" xmlns:a16="http://schemas.microsoft.com/office/drawing/2014/main" id="{7B01F53A-ECC1-497B-A8DF-2F23885D474D}"/>
                </a:ext>
              </a:extLst>
            </p:cNvPr>
            <p:cNvSpPr/>
            <p:nvPr/>
          </p:nvSpPr>
          <p:spPr bwMode="auto">
            <a:xfrm rot="14743426">
              <a:off x="1620044" y="4801394"/>
              <a:ext cx="153987" cy="155575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="" xmlns:a16="http://schemas.microsoft.com/office/drawing/2014/main" id="{D6CF218D-E763-4D41-B3EC-071B992E4792}"/>
                </a:ext>
              </a:extLst>
            </p:cNvPr>
            <p:cNvCxnSpPr>
              <a:stCxn id="45" idx="2"/>
              <a:endCxn id="36" idx="4"/>
            </p:cNvCxnSpPr>
            <p:nvPr/>
          </p:nvCxnSpPr>
          <p:spPr bwMode="auto">
            <a:xfrm flipH="1" flipV="1">
              <a:off x="925513" y="1628775"/>
              <a:ext cx="101600" cy="742950"/>
            </a:xfrm>
            <a:prstGeom prst="lin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Freeform 42">
              <a:extLst>
                <a:ext uri="{FF2B5EF4-FFF2-40B4-BE49-F238E27FC236}">
                  <a16:creationId xmlns="" xmlns:a16="http://schemas.microsoft.com/office/drawing/2014/main" id="{34AE5F41-B300-4494-B8F5-23B4F50A7766}"/>
                </a:ext>
              </a:extLst>
            </p:cNvPr>
            <p:cNvSpPr/>
            <p:nvPr/>
          </p:nvSpPr>
          <p:spPr bwMode="auto">
            <a:xfrm>
              <a:off x="1104900" y="2743200"/>
              <a:ext cx="1181100" cy="706438"/>
            </a:xfrm>
            <a:custGeom>
              <a:avLst/>
              <a:gdLst>
                <a:gd name="connsiteX0" fmla="*/ 0 w 1181477"/>
                <a:gd name="connsiteY0" fmla="*/ 0 h 706170"/>
                <a:gd name="connsiteX1" fmla="*/ 248970 w 1181477"/>
                <a:gd name="connsiteY1" fmla="*/ 90535 h 706170"/>
                <a:gd name="connsiteX2" fmla="*/ 765018 w 1181477"/>
                <a:gd name="connsiteY2" fmla="*/ 40741 h 706170"/>
                <a:gd name="connsiteX3" fmla="*/ 1099996 w 1181477"/>
                <a:gd name="connsiteY3" fmla="*/ 194650 h 706170"/>
                <a:gd name="connsiteX4" fmla="*/ 1181477 w 1181477"/>
                <a:gd name="connsiteY4" fmla="*/ 706170 h 70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1477" h="706170">
                  <a:moveTo>
                    <a:pt x="0" y="0"/>
                  </a:moveTo>
                  <a:cubicBezTo>
                    <a:pt x="60733" y="41872"/>
                    <a:pt x="121467" y="83745"/>
                    <a:pt x="248970" y="90535"/>
                  </a:cubicBezTo>
                  <a:cubicBezTo>
                    <a:pt x="376473" y="97325"/>
                    <a:pt x="623180" y="23389"/>
                    <a:pt x="765018" y="40741"/>
                  </a:cubicBezTo>
                  <a:cubicBezTo>
                    <a:pt x="906856" y="58093"/>
                    <a:pt x="1030586" y="83745"/>
                    <a:pt x="1099996" y="194650"/>
                  </a:cubicBezTo>
                  <a:cubicBezTo>
                    <a:pt x="1169406" y="305555"/>
                    <a:pt x="1170160" y="617144"/>
                    <a:pt x="1181477" y="706170"/>
                  </a:cubicBezTo>
                </a:path>
              </a:pathLst>
            </a:custGeom>
            <a:grp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="" xmlns:a16="http://schemas.microsoft.com/office/drawing/2014/main" id="{4446F623-6896-4407-B2C9-001225752D8D}"/>
                </a:ext>
              </a:extLst>
            </p:cNvPr>
            <p:cNvCxnSpPr>
              <a:stCxn id="47" idx="2"/>
              <a:endCxn id="35" idx="5"/>
            </p:cNvCxnSpPr>
            <p:nvPr/>
          </p:nvCxnSpPr>
          <p:spPr bwMode="auto">
            <a:xfrm flipH="1" flipV="1">
              <a:off x="468313" y="2889250"/>
              <a:ext cx="814387" cy="652463"/>
            </a:xfrm>
            <a:prstGeom prst="lin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="" xmlns:a16="http://schemas.microsoft.com/office/drawing/2014/main" id="{F04DDD87-F132-42F7-860B-42AEE3FF5B62}"/>
                </a:ext>
              </a:extLst>
            </p:cNvPr>
            <p:cNvCxnSpPr>
              <a:stCxn id="48" idx="0"/>
              <a:endCxn id="33" idx="5"/>
            </p:cNvCxnSpPr>
            <p:nvPr/>
          </p:nvCxnSpPr>
          <p:spPr bwMode="auto">
            <a:xfrm flipH="1" flipV="1">
              <a:off x="871538" y="4406900"/>
              <a:ext cx="644525" cy="242888"/>
            </a:xfrm>
            <a:prstGeom prst="lin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="" xmlns:a16="http://schemas.microsoft.com/office/drawing/2014/main" id="{612EAAFA-674D-4DD0-AE7A-8D528469AD2D}"/>
                </a:ext>
              </a:extLst>
            </p:cNvPr>
            <p:cNvCxnSpPr>
              <a:stCxn id="49" idx="2"/>
              <a:endCxn id="32" idx="4"/>
            </p:cNvCxnSpPr>
            <p:nvPr/>
          </p:nvCxnSpPr>
          <p:spPr bwMode="auto">
            <a:xfrm flipH="1" flipV="1">
              <a:off x="1466850" y="3827463"/>
              <a:ext cx="246063" cy="609600"/>
            </a:xfrm>
            <a:prstGeom prst="lin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="" xmlns:a16="http://schemas.microsoft.com/office/drawing/2014/main" id="{0193571A-BB73-4B4B-A49A-CFC8D11CB205}"/>
                </a:ext>
              </a:extLst>
            </p:cNvPr>
            <p:cNvCxnSpPr>
              <a:stCxn id="50" idx="2"/>
              <a:endCxn id="26" idx="7"/>
            </p:cNvCxnSpPr>
            <p:nvPr/>
          </p:nvCxnSpPr>
          <p:spPr bwMode="auto">
            <a:xfrm flipH="1">
              <a:off x="1574800" y="4981575"/>
              <a:ext cx="82550" cy="88900"/>
            </a:xfrm>
            <a:prstGeom prst="lin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="" xmlns:a16="http://schemas.microsoft.com/office/drawing/2014/main" id="{38F28FF4-AC93-44F3-9BDB-2C6B88E680F5}"/>
                </a:ext>
              </a:extLst>
            </p:cNvPr>
            <p:cNvCxnSpPr>
              <a:stCxn id="43" idx="0"/>
              <a:endCxn id="27" idx="7"/>
            </p:cNvCxnSpPr>
            <p:nvPr/>
          </p:nvCxnSpPr>
          <p:spPr bwMode="auto">
            <a:xfrm flipH="1">
              <a:off x="2395538" y="3154363"/>
              <a:ext cx="374650" cy="471487"/>
            </a:xfrm>
            <a:prstGeom prst="lin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Freeform 48">
              <a:extLst>
                <a:ext uri="{FF2B5EF4-FFF2-40B4-BE49-F238E27FC236}">
                  <a16:creationId xmlns="" xmlns:a16="http://schemas.microsoft.com/office/drawing/2014/main" id="{67C196AC-74DB-4836-958F-194AF3E45161}"/>
                </a:ext>
              </a:extLst>
            </p:cNvPr>
            <p:cNvSpPr/>
            <p:nvPr/>
          </p:nvSpPr>
          <p:spPr bwMode="auto">
            <a:xfrm>
              <a:off x="1857375" y="3478213"/>
              <a:ext cx="952500" cy="1122362"/>
            </a:xfrm>
            <a:custGeom>
              <a:avLst/>
              <a:gdLst>
                <a:gd name="connsiteX0" fmla="*/ 953686 w 953686"/>
                <a:gd name="connsiteY0" fmla="*/ 0 h 1121963"/>
                <a:gd name="connsiteX1" fmla="*/ 757342 w 953686"/>
                <a:gd name="connsiteY1" fmla="*/ 661958 h 1121963"/>
                <a:gd name="connsiteX2" fmla="*/ 17 w 953686"/>
                <a:gd name="connsiteY2" fmla="*/ 1121963 h 1121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3686" h="1121963">
                  <a:moveTo>
                    <a:pt x="953686" y="0"/>
                  </a:moveTo>
                  <a:cubicBezTo>
                    <a:pt x="934986" y="237482"/>
                    <a:pt x="916287" y="474964"/>
                    <a:pt x="757342" y="661958"/>
                  </a:cubicBezTo>
                  <a:cubicBezTo>
                    <a:pt x="598397" y="848952"/>
                    <a:pt x="-3723" y="1071475"/>
                    <a:pt x="17" y="1121963"/>
                  </a:cubicBezTo>
                </a:path>
              </a:pathLst>
            </a:custGeom>
            <a:grp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9" name="Freeform 49">
              <a:extLst>
                <a:ext uri="{FF2B5EF4-FFF2-40B4-BE49-F238E27FC236}">
                  <a16:creationId xmlns="" xmlns:a16="http://schemas.microsoft.com/office/drawing/2014/main" id="{D5CC5A80-585F-49AC-9CAE-CA70AB22BD95}"/>
                </a:ext>
              </a:extLst>
            </p:cNvPr>
            <p:cNvSpPr/>
            <p:nvPr/>
          </p:nvSpPr>
          <p:spPr bwMode="auto">
            <a:xfrm>
              <a:off x="2514600" y="3346704"/>
              <a:ext cx="1927669" cy="865189"/>
            </a:xfrm>
            <a:custGeom>
              <a:avLst/>
              <a:gdLst>
                <a:gd name="connsiteX0" fmla="*/ 0 w 1896118"/>
                <a:gd name="connsiteY0" fmla="*/ 690008 h 690008"/>
                <a:gd name="connsiteX1" fmla="*/ 488054 w 1896118"/>
                <a:gd name="connsiteY1" fmla="*/ 476835 h 690008"/>
                <a:gd name="connsiteX2" fmla="*/ 1581968 w 1896118"/>
                <a:gd name="connsiteY2" fmla="*/ 420736 h 690008"/>
                <a:gd name="connsiteX3" fmla="*/ 1896118 w 1896118"/>
                <a:gd name="connsiteY3" fmla="*/ 0 h 690008"/>
                <a:gd name="connsiteX0" fmla="*/ 0 w 1912948"/>
                <a:gd name="connsiteY0" fmla="*/ 628300 h 628300"/>
                <a:gd name="connsiteX1" fmla="*/ 488054 w 1912948"/>
                <a:gd name="connsiteY1" fmla="*/ 415127 h 628300"/>
                <a:gd name="connsiteX2" fmla="*/ 1581968 w 1912948"/>
                <a:gd name="connsiteY2" fmla="*/ 359028 h 628300"/>
                <a:gd name="connsiteX3" fmla="*/ 1912948 w 1912948"/>
                <a:gd name="connsiteY3" fmla="*/ 0 h 62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2948" h="628300">
                  <a:moveTo>
                    <a:pt x="0" y="628300"/>
                  </a:moveTo>
                  <a:cubicBezTo>
                    <a:pt x="112196" y="544153"/>
                    <a:pt x="224393" y="460006"/>
                    <a:pt x="488054" y="415127"/>
                  </a:cubicBezTo>
                  <a:cubicBezTo>
                    <a:pt x="751715" y="370248"/>
                    <a:pt x="1344486" y="428216"/>
                    <a:pt x="1581968" y="359028"/>
                  </a:cubicBezTo>
                  <a:cubicBezTo>
                    <a:pt x="1819450" y="289840"/>
                    <a:pt x="1912948" y="0"/>
                    <a:pt x="1912948" y="0"/>
                  </a:cubicBezTo>
                </a:path>
              </a:pathLst>
            </a:custGeom>
            <a:grp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0" name="Half Frame 32">
              <a:extLst>
                <a:ext uri="{FF2B5EF4-FFF2-40B4-BE49-F238E27FC236}">
                  <a16:creationId xmlns="" xmlns:a16="http://schemas.microsoft.com/office/drawing/2014/main" id="{3EAF0010-F2C7-4B96-929B-C8800313D4BE}"/>
                </a:ext>
              </a:extLst>
            </p:cNvPr>
            <p:cNvSpPr/>
            <p:nvPr/>
          </p:nvSpPr>
          <p:spPr bwMode="auto">
            <a:xfrm rot="13740919">
              <a:off x="4352544" y="3183726"/>
              <a:ext cx="166687" cy="171450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="" xmlns:a16="http://schemas.microsoft.com/office/drawing/2014/main" id="{AFD31690-B107-49D5-8ADB-0410FF8C70AF}"/>
                </a:ext>
              </a:extLst>
            </p:cNvPr>
            <p:cNvCxnSpPr>
              <a:stCxn id="30" idx="6"/>
              <a:endCxn id="38" idx="2"/>
            </p:cNvCxnSpPr>
            <p:nvPr/>
          </p:nvCxnSpPr>
          <p:spPr bwMode="auto">
            <a:xfrm flipV="1">
              <a:off x="4573588" y="2862990"/>
              <a:ext cx="1412787" cy="185804"/>
            </a:xfrm>
            <a:prstGeom prst="lin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="" xmlns:a16="http://schemas.microsoft.com/office/drawing/2014/main" id="{D39930E2-FA91-4848-89B2-36AEFC2E5B2E}"/>
                </a:ext>
              </a:extLst>
            </p:cNvPr>
            <p:cNvCxnSpPr>
              <a:stCxn id="31" idx="6"/>
              <a:endCxn id="39" idx="0"/>
            </p:cNvCxnSpPr>
            <p:nvPr/>
          </p:nvCxnSpPr>
          <p:spPr bwMode="auto">
            <a:xfrm flipV="1">
              <a:off x="6935787" y="3426738"/>
              <a:ext cx="915680" cy="3056"/>
            </a:xfrm>
            <a:prstGeom prst="lin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Half Frame 32">
              <a:extLst>
                <a:ext uri="{FF2B5EF4-FFF2-40B4-BE49-F238E27FC236}">
                  <a16:creationId xmlns="" xmlns:a16="http://schemas.microsoft.com/office/drawing/2014/main" id="{F78AC5BB-3A42-4B05-8C81-BC3E09127E20}"/>
                </a:ext>
              </a:extLst>
            </p:cNvPr>
            <p:cNvSpPr/>
            <p:nvPr/>
          </p:nvSpPr>
          <p:spPr bwMode="auto">
            <a:xfrm rot="1701490">
              <a:off x="8032813" y="4753042"/>
              <a:ext cx="164974" cy="175637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="" xmlns:a16="http://schemas.microsoft.com/office/drawing/2014/main" id="{34D90A17-098A-4A23-AAD3-7350B3AA0E92}"/>
                </a:ext>
              </a:extLst>
            </p:cNvPr>
            <p:cNvCxnSpPr>
              <a:endCxn id="63" idx="2"/>
            </p:cNvCxnSpPr>
            <p:nvPr/>
          </p:nvCxnSpPr>
          <p:spPr bwMode="auto">
            <a:xfrm>
              <a:off x="8033848" y="3581400"/>
              <a:ext cx="55556" cy="1187399"/>
            </a:xfrm>
            <a:prstGeom prst="line">
              <a:avLst/>
            </a:prstGeom>
            <a:grpFill/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6">
              <a:extLst>
                <a:ext uri="{FF2B5EF4-FFF2-40B4-BE49-F238E27FC236}">
                  <a16:creationId xmlns="" xmlns:a16="http://schemas.microsoft.com/office/drawing/2014/main" id="{5842718A-AE3B-4064-89FC-F73A1E7C99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52649" y="4573415"/>
              <a:ext cx="439761" cy="3080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66" name="TextBox 68">
              <a:extLst>
                <a:ext uri="{FF2B5EF4-FFF2-40B4-BE49-F238E27FC236}">
                  <a16:creationId xmlns="" xmlns:a16="http://schemas.microsoft.com/office/drawing/2014/main" id="{6A0ABE04-0192-4709-8D80-1CE8ECF24D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53200" y="3276600"/>
              <a:ext cx="439760" cy="3080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67" name="TextBox 69">
              <a:extLst>
                <a:ext uri="{FF2B5EF4-FFF2-40B4-BE49-F238E27FC236}">
                  <a16:creationId xmlns="" xmlns:a16="http://schemas.microsoft.com/office/drawing/2014/main" id="{DABE2757-3AF0-4000-8981-0CFD104425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288" y="2626972"/>
              <a:ext cx="439760" cy="3080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68" name="TextBox 70">
              <a:extLst>
                <a:ext uri="{FF2B5EF4-FFF2-40B4-BE49-F238E27FC236}">
                  <a16:creationId xmlns="" xmlns:a16="http://schemas.microsoft.com/office/drawing/2014/main" id="{F070E3FC-72EC-4B97-AE10-A8F0613C95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4658" y="3525574"/>
              <a:ext cx="441348" cy="3080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69" name="TextBox 72">
              <a:extLst>
                <a:ext uri="{FF2B5EF4-FFF2-40B4-BE49-F238E27FC236}">
                  <a16:creationId xmlns="" xmlns:a16="http://schemas.microsoft.com/office/drawing/2014/main" id="{27DE8F21-B52F-4290-A208-6EC11E7E06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9825" y="2444393"/>
              <a:ext cx="439760" cy="3080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70" name="TextBox 76">
              <a:extLst>
                <a:ext uri="{FF2B5EF4-FFF2-40B4-BE49-F238E27FC236}">
                  <a16:creationId xmlns="" xmlns:a16="http://schemas.microsoft.com/office/drawing/2014/main" id="{4782DC9D-15C9-41A7-A36C-8588360F6F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4880" y="1321934"/>
              <a:ext cx="439761" cy="3080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71" name="TextBox 77">
              <a:extLst>
                <a:ext uri="{FF2B5EF4-FFF2-40B4-BE49-F238E27FC236}">
                  <a16:creationId xmlns="" xmlns:a16="http://schemas.microsoft.com/office/drawing/2014/main" id="{F511263F-44BE-4501-82D8-3F01A2A8AD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5009" y="4181268"/>
              <a:ext cx="473100" cy="23020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72" name="TextBox 78">
              <a:extLst>
                <a:ext uri="{FF2B5EF4-FFF2-40B4-BE49-F238E27FC236}">
                  <a16:creationId xmlns="" xmlns:a16="http://schemas.microsoft.com/office/drawing/2014/main" id="{F2A76936-689F-4FEB-BF4E-426EA96292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3851" y="3619244"/>
              <a:ext cx="471513" cy="23020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73" name="TextBox 82">
              <a:extLst>
                <a:ext uri="{FF2B5EF4-FFF2-40B4-BE49-F238E27FC236}">
                  <a16:creationId xmlns="" xmlns:a16="http://schemas.microsoft.com/office/drawing/2014/main" id="{374EC300-B24F-4581-84A2-C10D25625A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1483" y="5063994"/>
              <a:ext cx="473100" cy="23020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74" name="TextBox 84">
              <a:extLst>
                <a:ext uri="{FF2B5EF4-FFF2-40B4-BE49-F238E27FC236}">
                  <a16:creationId xmlns="" xmlns:a16="http://schemas.microsoft.com/office/drawing/2014/main" id="{496BBAF2-BF4A-430B-9B98-2FE51A94C1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3337" y="3125490"/>
              <a:ext cx="471513" cy="2317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75" name="TextBox 87">
              <a:extLst>
                <a:ext uri="{FF2B5EF4-FFF2-40B4-BE49-F238E27FC236}">
                  <a16:creationId xmlns="" xmlns:a16="http://schemas.microsoft.com/office/drawing/2014/main" id="{D9E12B9D-CDE7-4ABA-AA42-823AABD324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5200" y="2895600"/>
              <a:ext cx="471513" cy="23020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76" name="TextBox 93">
              <a:extLst>
                <a:ext uri="{FF2B5EF4-FFF2-40B4-BE49-F238E27FC236}">
                  <a16:creationId xmlns="" xmlns:a16="http://schemas.microsoft.com/office/drawing/2014/main" id="{5F7A6B8A-54EA-4E36-88F4-5CBCB16252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48600" y="3276600"/>
              <a:ext cx="523903" cy="2762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solidFill>
                    <a:srgbClr val="7030A0"/>
                  </a:solidFill>
                </a:rPr>
                <a:t>ACh</a:t>
              </a:r>
            </a:p>
          </p:txBody>
        </p:sp>
        <p:sp>
          <p:nvSpPr>
            <p:cNvPr id="77" name="TextBox 8">
              <a:extLst>
                <a:ext uri="{FF2B5EF4-FFF2-40B4-BE49-F238E27FC236}">
                  <a16:creationId xmlns="" xmlns:a16="http://schemas.microsoft.com/office/drawing/2014/main" id="{880F31BD-AE05-438F-8E94-0EC7002C76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8575" y="2849241"/>
              <a:ext cx="504852" cy="2762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solidFill>
                    <a:srgbClr val="FF0000"/>
                  </a:solidFill>
                </a:rPr>
                <a:t>“On”</a:t>
              </a:r>
            </a:p>
          </p:txBody>
        </p:sp>
        <p:sp>
          <p:nvSpPr>
            <p:cNvPr id="78" name="TextBox 95">
              <a:extLst>
                <a:ext uri="{FF2B5EF4-FFF2-40B4-BE49-F238E27FC236}">
                  <a16:creationId xmlns="" xmlns:a16="http://schemas.microsoft.com/office/drawing/2014/main" id="{E652AD76-9CE3-4736-8393-B6605D2B42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5200" y="2590800"/>
              <a:ext cx="525490" cy="2762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rgbClr val="FF0000"/>
                  </a:solidFill>
                </a:rPr>
                <a:t>“Off”</a:t>
              </a:r>
            </a:p>
          </p:txBody>
        </p:sp>
        <p:sp>
          <p:nvSpPr>
            <p:cNvPr id="79" name="TextBox 107">
              <a:extLst>
                <a:ext uri="{FF2B5EF4-FFF2-40B4-BE49-F238E27FC236}">
                  <a16:creationId xmlns="" xmlns:a16="http://schemas.microsoft.com/office/drawing/2014/main" id="{1EEFC54D-D735-4A20-BE85-858A173DF5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6025" y="5333892"/>
              <a:ext cx="512789" cy="3381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BLA</a:t>
              </a:r>
            </a:p>
          </p:txBody>
        </p:sp>
        <p:sp>
          <p:nvSpPr>
            <p:cNvPr id="80" name="TextBox 108">
              <a:extLst>
                <a:ext uri="{FF2B5EF4-FFF2-40B4-BE49-F238E27FC236}">
                  <a16:creationId xmlns="" xmlns:a16="http://schemas.microsoft.com/office/drawing/2014/main" id="{40F3068A-B4D7-4A76-82BB-D0F34526D3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9585" y="2861942"/>
              <a:ext cx="396896" cy="33816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LA</a:t>
              </a:r>
            </a:p>
          </p:txBody>
        </p:sp>
        <p:sp>
          <p:nvSpPr>
            <p:cNvPr id="81" name="TextBox 109">
              <a:extLst>
                <a:ext uri="{FF2B5EF4-FFF2-40B4-BE49-F238E27FC236}">
                  <a16:creationId xmlns="" xmlns:a16="http://schemas.microsoft.com/office/drawing/2014/main" id="{340C519D-67C5-4925-9F14-12AB759A88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7603" y="2057010"/>
              <a:ext cx="520727" cy="3381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CeA</a:t>
              </a:r>
            </a:p>
          </p:txBody>
        </p:sp>
        <p:sp>
          <p:nvSpPr>
            <p:cNvPr id="82" name="TextBox 110">
              <a:extLst>
                <a:ext uri="{FF2B5EF4-FFF2-40B4-BE49-F238E27FC236}">
                  <a16:creationId xmlns="" xmlns:a16="http://schemas.microsoft.com/office/drawing/2014/main" id="{B6F32584-E1AF-491B-98F6-EC047A074A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72200" y="2285629"/>
              <a:ext cx="533764" cy="3385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PAG</a:t>
              </a:r>
            </a:p>
          </p:txBody>
        </p:sp>
        <p:sp>
          <p:nvSpPr>
            <p:cNvPr id="83" name="TextBox 13">
              <a:extLst>
                <a:ext uri="{FF2B5EF4-FFF2-40B4-BE49-F238E27FC236}">
                  <a16:creationId xmlns="" xmlns:a16="http://schemas.microsoft.com/office/drawing/2014/main" id="{A5AA8F84-C736-4162-9F0A-8774F0BEEB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1967" y="2404703"/>
              <a:ext cx="509614" cy="26196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b="1"/>
                <a:t>lcCeA</a:t>
              </a:r>
            </a:p>
          </p:txBody>
        </p:sp>
        <p:sp>
          <p:nvSpPr>
            <p:cNvPr id="84" name="TextBox 111">
              <a:extLst>
                <a:ext uri="{FF2B5EF4-FFF2-40B4-BE49-F238E27FC236}">
                  <a16:creationId xmlns="" xmlns:a16="http://schemas.microsoft.com/office/drawing/2014/main" id="{EDEF2909-A1A2-46DD-AD7B-DD327899F4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7931" y="2361836"/>
              <a:ext cx="450874" cy="26196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b="1"/>
                <a:t>lCeA</a:t>
              </a:r>
            </a:p>
          </p:txBody>
        </p:sp>
        <p:sp>
          <p:nvSpPr>
            <p:cNvPr id="85" name="TextBox 112">
              <a:extLst>
                <a:ext uri="{FF2B5EF4-FFF2-40B4-BE49-F238E27FC236}">
                  <a16:creationId xmlns="" xmlns:a16="http://schemas.microsoft.com/office/drawing/2014/main" id="{853B09AB-1FA7-4E79-91D4-C32052FB5C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8805" y="2633322"/>
              <a:ext cx="530253" cy="26196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b="1"/>
                <a:t>mCeA</a:t>
              </a:r>
            </a:p>
          </p:txBody>
        </p:sp>
        <p:sp>
          <p:nvSpPr>
            <p:cNvPr id="86" name="TextBox 114">
              <a:extLst>
                <a:ext uri="{FF2B5EF4-FFF2-40B4-BE49-F238E27FC236}">
                  <a16:creationId xmlns="" xmlns:a16="http://schemas.microsoft.com/office/drawing/2014/main" id="{57826078-5470-4C91-A1C5-B7FF19BD26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4804" y="2236413"/>
              <a:ext cx="390546" cy="33816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EC</a:t>
              </a:r>
            </a:p>
          </p:txBody>
        </p:sp>
        <p:sp>
          <p:nvSpPr>
            <p:cNvPr id="87" name="TextBox 115">
              <a:extLst>
                <a:ext uri="{FF2B5EF4-FFF2-40B4-BE49-F238E27FC236}">
                  <a16:creationId xmlns="" xmlns:a16="http://schemas.microsoft.com/office/drawing/2014/main" id="{080ABB82-1917-4456-A8AF-ADFE1FB62E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215" y="1795050"/>
              <a:ext cx="662022" cy="33816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mPFC</a:t>
              </a:r>
            </a:p>
          </p:txBody>
        </p:sp>
        <p:sp>
          <p:nvSpPr>
            <p:cNvPr id="88" name="TextBox 116">
              <a:extLst>
                <a:ext uri="{FF2B5EF4-FFF2-40B4-BE49-F238E27FC236}">
                  <a16:creationId xmlns="" xmlns:a16="http://schemas.microsoft.com/office/drawing/2014/main" id="{11AB9EF5-CE34-49C2-B1C4-BA722281AE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5576" y="2328495"/>
              <a:ext cx="454049" cy="3381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PrL</a:t>
              </a:r>
            </a:p>
          </p:txBody>
        </p:sp>
        <p:sp>
          <p:nvSpPr>
            <p:cNvPr id="89" name="TextBox 116">
              <a:extLst>
                <a:ext uri="{FF2B5EF4-FFF2-40B4-BE49-F238E27FC236}">
                  <a16:creationId xmlns="" xmlns:a16="http://schemas.microsoft.com/office/drawing/2014/main" id="{2E9F1DB3-024E-4FDB-A1CA-BB497C4E6D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5425" y="1274763"/>
              <a:ext cx="382607" cy="3385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IL</a:t>
              </a:r>
            </a:p>
          </p:txBody>
        </p:sp>
        <p:sp>
          <p:nvSpPr>
            <p:cNvPr id="90" name="TextBox 87">
              <a:extLst>
                <a:ext uri="{FF2B5EF4-FFF2-40B4-BE49-F238E27FC236}">
                  <a16:creationId xmlns="" xmlns:a16="http://schemas.microsoft.com/office/drawing/2014/main" id="{23A752E6-DD0B-4189-8C9A-B2527B0D02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1000" y="2895600"/>
              <a:ext cx="471513" cy="23020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91" name="Half Frame 32">
              <a:extLst>
                <a:ext uri="{FF2B5EF4-FFF2-40B4-BE49-F238E27FC236}">
                  <a16:creationId xmlns="" xmlns:a16="http://schemas.microsoft.com/office/drawing/2014/main" id="{ACEA0AAC-8515-43EE-B060-50D9019979E7}"/>
                </a:ext>
              </a:extLst>
            </p:cNvPr>
            <p:cNvSpPr/>
            <p:nvPr/>
          </p:nvSpPr>
          <p:spPr bwMode="auto">
            <a:xfrm rot="20786801">
              <a:off x="5943600" y="3217380"/>
              <a:ext cx="165100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2" name="Freeform 83">
              <a:extLst>
                <a:ext uri="{FF2B5EF4-FFF2-40B4-BE49-F238E27FC236}">
                  <a16:creationId xmlns="" xmlns:a16="http://schemas.microsoft.com/office/drawing/2014/main" id="{A8E206DF-246E-4671-B7FB-25A5498DA2BE}"/>
                </a:ext>
              </a:extLst>
            </p:cNvPr>
            <p:cNvSpPr/>
            <p:nvPr/>
          </p:nvSpPr>
          <p:spPr>
            <a:xfrm rot="21132749">
              <a:off x="5819981" y="2377409"/>
              <a:ext cx="1146928" cy="442527"/>
            </a:xfrm>
            <a:custGeom>
              <a:avLst/>
              <a:gdLst>
                <a:gd name="connsiteX0" fmla="*/ 0 w 1337480"/>
                <a:gd name="connsiteY0" fmla="*/ 0 h 122830"/>
                <a:gd name="connsiteX1" fmla="*/ 736979 w 1337480"/>
                <a:gd name="connsiteY1" fmla="*/ 116006 h 122830"/>
                <a:gd name="connsiteX2" fmla="*/ 1337480 w 1337480"/>
                <a:gd name="connsiteY2" fmla="*/ 40944 h 122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7480" h="122830">
                  <a:moveTo>
                    <a:pt x="0" y="0"/>
                  </a:moveTo>
                  <a:cubicBezTo>
                    <a:pt x="257033" y="54591"/>
                    <a:pt x="514066" y="109182"/>
                    <a:pt x="736979" y="116006"/>
                  </a:cubicBezTo>
                  <a:cubicBezTo>
                    <a:pt x="959892" y="122830"/>
                    <a:pt x="1337480" y="40944"/>
                    <a:pt x="1337480" y="40944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Freeform 84">
              <a:extLst>
                <a:ext uri="{FF2B5EF4-FFF2-40B4-BE49-F238E27FC236}">
                  <a16:creationId xmlns="" xmlns:a16="http://schemas.microsoft.com/office/drawing/2014/main" id="{49B66177-47E6-44A4-AAB7-47DB815C8B5C}"/>
                </a:ext>
              </a:extLst>
            </p:cNvPr>
            <p:cNvSpPr/>
            <p:nvPr/>
          </p:nvSpPr>
          <p:spPr>
            <a:xfrm rot="10588882">
              <a:off x="6097476" y="3757215"/>
              <a:ext cx="765240" cy="71604"/>
            </a:xfrm>
            <a:custGeom>
              <a:avLst/>
              <a:gdLst>
                <a:gd name="connsiteX0" fmla="*/ 0 w 1337480"/>
                <a:gd name="connsiteY0" fmla="*/ 0 h 122830"/>
                <a:gd name="connsiteX1" fmla="*/ 736979 w 1337480"/>
                <a:gd name="connsiteY1" fmla="*/ 116006 h 122830"/>
                <a:gd name="connsiteX2" fmla="*/ 1337480 w 1337480"/>
                <a:gd name="connsiteY2" fmla="*/ 40944 h 122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7480" h="122830">
                  <a:moveTo>
                    <a:pt x="0" y="0"/>
                  </a:moveTo>
                  <a:cubicBezTo>
                    <a:pt x="257033" y="54591"/>
                    <a:pt x="514066" y="109182"/>
                    <a:pt x="736979" y="116006"/>
                  </a:cubicBezTo>
                  <a:cubicBezTo>
                    <a:pt x="959892" y="122830"/>
                    <a:pt x="1337480" y="40944"/>
                    <a:pt x="1337480" y="40944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="" xmlns:a16="http://schemas.microsoft.com/office/drawing/2014/main" id="{7C723D03-2BBA-438A-AFF7-321CA79E5F13}"/>
                </a:ext>
              </a:extLst>
            </p:cNvPr>
            <p:cNvCxnSpPr/>
            <p:nvPr/>
          </p:nvCxnSpPr>
          <p:spPr>
            <a:xfrm>
              <a:off x="5715000" y="3200400"/>
              <a:ext cx="1447800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>
              <a:extLst>
                <a:ext uri="{FF2B5EF4-FFF2-40B4-BE49-F238E27FC236}">
                  <a16:creationId xmlns="" xmlns:a16="http://schemas.microsoft.com/office/drawing/2014/main" id="{2F1B0B7A-795F-48F5-BE26-B4E56F0F4692}"/>
                </a:ext>
              </a:extLst>
            </p:cNvPr>
            <p:cNvSpPr txBox="1"/>
            <p:nvPr/>
          </p:nvSpPr>
          <p:spPr>
            <a:xfrm>
              <a:off x="6705600" y="2573179"/>
              <a:ext cx="590226" cy="24622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dl/</a:t>
              </a:r>
              <a:r>
                <a:rPr lang="en-US" sz="1000" dirty="0" err="1"/>
                <a:t>lPAG</a:t>
              </a:r>
              <a:endParaRPr lang="en-US" sz="1000" dirty="0"/>
            </a:p>
          </p:txBody>
        </p:sp>
        <p:sp>
          <p:nvSpPr>
            <p:cNvPr id="96" name="TextBox 95">
              <a:extLst>
                <a:ext uri="{FF2B5EF4-FFF2-40B4-BE49-F238E27FC236}">
                  <a16:creationId xmlns="" xmlns:a16="http://schemas.microsoft.com/office/drawing/2014/main" id="{364A9993-EF8A-4053-AFAF-DF181ED28D99}"/>
                </a:ext>
              </a:extLst>
            </p:cNvPr>
            <p:cNvSpPr txBox="1"/>
            <p:nvPr/>
          </p:nvSpPr>
          <p:spPr>
            <a:xfrm>
              <a:off x="5943600" y="3505200"/>
              <a:ext cx="524503" cy="26161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100" dirty="0" err="1"/>
                <a:t>vlPAG</a:t>
              </a:r>
              <a:endParaRPr lang="en-US" sz="1100" dirty="0"/>
            </a:p>
          </p:txBody>
        </p:sp>
        <p:sp>
          <p:nvSpPr>
            <p:cNvPr id="97" name="Oval 96">
              <a:extLst>
                <a:ext uri="{FF2B5EF4-FFF2-40B4-BE49-F238E27FC236}">
                  <a16:creationId xmlns="" xmlns:a16="http://schemas.microsoft.com/office/drawing/2014/main" id="{E30A4EF7-61E7-48F1-8096-EAD6656442B6}"/>
                </a:ext>
              </a:extLst>
            </p:cNvPr>
            <p:cNvSpPr/>
            <p:nvPr/>
          </p:nvSpPr>
          <p:spPr>
            <a:xfrm>
              <a:off x="6019800" y="3200400"/>
              <a:ext cx="304800" cy="304800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0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98" name="Freeform 89">
              <a:extLst>
                <a:ext uri="{FF2B5EF4-FFF2-40B4-BE49-F238E27FC236}">
                  <a16:creationId xmlns="" xmlns:a16="http://schemas.microsoft.com/office/drawing/2014/main" id="{94DC1AB7-FFA9-409C-A1C8-9BEFBC480DB2}"/>
                </a:ext>
              </a:extLst>
            </p:cNvPr>
            <p:cNvSpPr/>
            <p:nvPr/>
          </p:nvSpPr>
          <p:spPr>
            <a:xfrm>
              <a:off x="3129887" y="2794379"/>
              <a:ext cx="486770" cy="351430"/>
            </a:xfrm>
            <a:custGeom>
              <a:avLst/>
              <a:gdLst>
                <a:gd name="connsiteX0" fmla="*/ 486770 w 486770"/>
                <a:gd name="connsiteY0" fmla="*/ 78475 h 351430"/>
                <a:gd name="connsiteX1" fmla="*/ 159223 w 486770"/>
                <a:gd name="connsiteY1" fmla="*/ 37531 h 351430"/>
                <a:gd name="connsiteX2" fmla="*/ 22746 w 486770"/>
                <a:gd name="connsiteY2" fmla="*/ 303663 h 351430"/>
                <a:gd name="connsiteX3" fmla="*/ 22746 w 486770"/>
                <a:gd name="connsiteY3" fmla="*/ 324134 h 35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6770" h="351430">
                  <a:moveTo>
                    <a:pt x="486770" y="78475"/>
                  </a:moveTo>
                  <a:cubicBezTo>
                    <a:pt x="361665" y="39237"/>
                    <a:pt x="236560" y="0"/>
                    <a:pt x="159223" y="37531"/>
                  </a:cubicBezTo>
                  <a:cubicBezTo>
                    <a:pt x="81886" y="75062"/>
                    <a:pt x="45492" y="255896"/>
                    <a:pt x="22746" y="303663"/>
                  </a:cubicBezTo>
                  <a:cubicBezTo>
                    <a:pt x="0" y="351430"/>
                    <a:pt x="11373" y="337782"/>
                    <a:pt x="22746" y="324134"/>
                  </a:cubicBezTo>
                </a:path>
              </a:pathLst>
            </a:cu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0">
              <a:extLst>
                <a:ext uri="{FF2B5EF4-FFF2-40B4-BE49-F238E27FC236}">
                  <a16:creationId xmlns="" xmlns:a16="http://schemas.microsoft.com/office/drawing/2014/main" id="{3CC0C6BB-F3AD-4237-957A-4CC0421024D3}"/>
                </a:ext>
              </a:extLst>
            </p:cNvPr>
            <p:cNvSpPr/>
            <p:nvPr/>
          </p:nvSpPr>
          <p:spPr>
            <a:xfrm>
              <a:off x="3043451" y="3166281"/>
              <a:ext cx="484495" cy="359391"/>
            </a:xfrm>
            <a:custGeom>
              <a:avLst/>
              <a:gdLst>
                <a:gd name="connsiteX0" fmla="*/ 0 w 484495"/>
                <a:gd name="connsiteY0" fmla="*/ 232012 h 359391"/>
                <a:gd name="connsiteX1" fmla="*/ 313898 w 484495"/>
                <a:gd name="connsiteY1" fmla="*/ 320722 h 359391"/>
                <a:gd name="connsiteX2" fmla="*/ 484495 w 484495"/>
                <a:gd name="connsiteY2" fmla="*/ 0 h 359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4495" h="359391">
                  <a:moveTo>
                    <a:pt x="0" y="232012"/>
                  </a:moveTo>
                  <a:cubicBezTo>
                    <a:pt x="116574" y="295701"/>
                    <a:pt x="233149" y="359391"/>
                    <a:pt x="313898" y="320722"/>
                  </a:cubicBezTo>
                  <a:cubicBezTo>
                    <a:pt x="394647" y="282053"/>
                    <a:pt x="439571" y="141026"/>
                    <a:pt x="484495" y="0"/>
                  </a:cubicBezTo>
                </a:path>
              </a:pathLst>
            </a:cu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1">
              <a:extLst>
                <a:ext uri="{FF2B5EF4-FFF2-40B4-BE49-F238E27FC236}">
                  <a16:creationId xmlns="" xmlns:a16="http://schemas.microsoft.com/office/drawing/2014/main" id="{B9D55B7F-B145-4803-8AB0-A177CF015480}"/>
                </a:ext>
              </a:extLst>
            </p:cNvPr>
            <p:cNvSpPr/>
            <p:nvPr/>
          </p:nvSpPr>
          <p:spPr>
            <a:xfrm>
              <a:off x="3364173" y="3174242"/>
              <a:ext cx="2599899" cy="557283"/>
            </a:xfrm>
            <a:custGeom>
              <a:avLst/>
              <a:gdLst>
                <a:gd name="connsiteX0" fmla="*/ 0 w 2599899"/>
                <a:gd name="connsiteY0" fmla="*/ 312761 h 557283"/>
                <a:gd name="connsiteX1" fmla="*/ 1023582 w 2599899"/>
                <a:gd name="connsiteY1" fmla="*/ 517477 h 557283"/>
                <a:gd name="connsiteX2" fmla="*/ 1699146 w 2599899"/>
                <a:gd name="connsiteY2" fmla="*/ 73925 h 557283"/>
                <a:gd name="connsiteX3" fmla="*/ 2599899 w 2599899"/>
                <a:gd name="connsiteY3" fmla="*/ 73925 h 557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9899" h="557283">
                  <a:moveTo>
                    <a:pt x="0" y="312761"/>
                  </a:moveTo>
                  <a:cubicBezTo>
                    <a:pt x="370195" y="435022"/>
                    <a:pt x="740391" y="557283"/>
                    <a:pt x="1023582" y="517477"/>
                  </a:cubicBezTo>
                  <a:cubicBezTo>
                    <a:pt x="1306773" y="477671"/>
                    <a:pt x="1436427" y="147850"/>
                    <a:pt x="1699146" y="73925"/>
                  </a:cubicBezTo>
                  <a:cubicBezTo>
                    <a:pt x="1961866" y="0"/>
                    <a:pt x="2280882" y="36962"/>
                    <a:pt x="2599899" y="73925"/>
                  </a:cubicBezTo>
                </a:path>
              </a:pathLst>
            </a:cu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Freeform 92">
              <a:extLst>
                <a:ext uri="{FF2B5EF4-FFF2-40B4-BE49-F238E27FC236}">
                  <a16:creationId xmlns="" xmlns:a16="http://schemas.microsoft.com/office/drawing/2014/main" id="{808805DF-EFBB-402B-A64C-6A85F5096D7F}"/>
                </a:ext>
              </a:extLst>
            </p:cNvPr>
            <p:cNvSpPr/>
            <p:nvPr/>
          </p:nvSpPr>
          <p:spPr>
            <a:xfrm>
              <a:off x="3855493" y="3077570"/>
              <a:ext cx="334370" cy="53454"/>
            </a:xfrm>
            <a:custGeom>
              <a:avLst/>
              <a:gdLst>
                <a:gd name="connsiteX0" fmla="*/ 0 w 334370"/>
                <a:gd name="connsiteY0" fmla="*/ 0 h 53454"/>
                <a:gd name="connsiteX1" fmla="*/ 184244 w 334370"/>
                <a:gd name="connsiteY1" fmla="*/ 47767 h 53454"/>
                <a:gd name="connsiteX2" fmla="*/ 334370 w 334370"/>
                <a:gd name="connsiteY2" fmla="*/ 34120 h 53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4370" h="53454">
                  <a:moveTo>
                    <a:pt x="0" y="0"/>
                  </a:moveTo>
                  <a:cubicBezTo>
                    <a:pt x="64258" y="21040"/>
                    <a:pt x="128516" y="42080"/>
                    <a:pt x="184244" y="47767"/>
                  </a:cubicBezTo>
                  <a:cubicBezTo>
                    <a:pt x="239972" y="53454"/>
                    <a:pt x="334370" y="34120"/>
                    <a:pt x="334370" y="34120"/>
                  </a:cubicBezTo>
                </a:path>
              </a:pathLst>
            </a:cu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Half Frame 32">
              <a:extLst>
                <a:ext uri="{FF2B5EF4-FFF2-40B4-BE49-F238E27FC236}">
                  <a16:creationId xmlns="" xmlns:a16="http://schemas.microsoft.com/office/drawing/2014/main" id="{EADE1398-A75A-4B27-B648-DFA931071FDC}"/>
                </a:ext>
              </a:extLst>
            </p:cNvPr>
            <p:cNvSpPr/>
            <p:nvPr/>
          </p:nvSpPr>
          <p:spPr bwMode="auto">
            <a:xfrm rot="19118111">
              <a:off x="6512334" y="3310489"/>
              <a:ext cx="166688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03" name="Straight Connector 102">
              <a:extLst>
                <a:ext uri="{FF2B5EF4-FFF2-40B4-BE49-F238E27FC236}">
                  <a16:creationId xmlns="" xmlns:a16="http://schemas.microsoft.com/office/drawing/2014/main" id="{1F308181-A877-4459-84B2-5B133C09AEED}"/>
                </a:ext>
              </a:extLst>
            </p:cNvPr>
            <p:cNvCxnSpPr>
              <a:stCxn id="97" idx="6"/>
              <a:endCxn id="102" idx="0"/>
            </p:cNvCxnSpPr>
            <p:nvPr/>
          </p:nvCxnSpPr>
          <p:spPr>
            <a:xfrm>
              <a:off x="6324600" y="3352800"/>
              <a:ext cx="197340" cy="44684"/>
            </a:xfrm>
            <a:prstGeom prst="lin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Oval 103">
              <a:extLst>
                <a:ext uri="{FF2B5EF4-FFF2-40B4-BE49-F238E27FC236}">
                  <a16:creationId xmlns="" xmlns:a16="http://schemas.microsoft.com/office/drawing/2014/main" id="{4148B5EA-16AE-4D61-840A-1414DE2CC3E1}"/>
                </a:ext>
              </a:extLst>
            </p:cNvPr>
            <p:cNvSpPr/>
            <p:nvPr/>
          </p:nvSpPr>
          <p:spPr bwMode="auto">
            <a:xfrm>
              <a:off x="6096000" y="2743200"/>
              <a:ext cx="306387" cy="307975"/>
            </a:xfrm>
            <a:prstGeom prst="ellips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9144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105" name="Freeform 96">
              <a:extLst>
                <a:ext uri="{FF2B5EF4-FFF2-40B4-BE49-F238E27FC236}">
                  <a16:creationId xmlns="" xmlns:a16="http://schemas.microsoft.com/office/drawing/2014/main" id="{69AD1882-5110-42C5-AEA3-62624B2D178F}"/>
                </a:ext>
              </a:extLst>
            </p:cNvPr>
            <p:cNvSpPr/>
            <p:nvPr/>
          </p:nvSpPr>
          <p:spPr>
            <a:xfrm>
              <a:off x="6359857" y="2982036"/>
              <a:ext cx="79611" cy="245660"/>
            </a:xfrm>
            <a:custGeom>
              <a:avLst/>
              <a:gdLst>
                <a:gd name="connsiteX0" fmla="*/ 27295 w 79611"/>
                <a:gd name="connsiteY0" fmla="*/ 0 h 245660"/>
                <a:gd name="connsiteX1" fmla="*/ 75062 w 79611"/>
                <a:gd name="connsiteY1" fmla="*/ 129654 h 245660"/>
                <a:gd name="connsiteX2" fmla="*/ 0 w 79611"/>
                <a:gd name="connsiteY2" fmla="*/ 245660 h 24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611" h="245660">
                  <a:moveTo>
                    <a:pt x="27295" y="0"/>
                  </a:moveTo>
                  <a:cubicBezTo>
                    <a:pt x="53453" y="44355"/>
                    <a:pt x="79611" y="88711"/>
                    <a:pt x="75062" y="129654"/>
                  </a:cubicBezTo>
                  <a:cubicBezTo>
                    <a:pt x="70513" y="170597"/>
                    <a:pt x="35256" y="208128"/>
                    <a:pt x="0" y="245660"/>
                  </a:cubicBezTo>
                </a:path>
              </a:pathLst>
            </a:custGeom>
            <a:grp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Half Frame 32">
              <a:extLst>
                <a:ext uri="{FF2B5EF4-FFF2-40B4-BE49-F238E27FC236}">
                  <a16:creationId xmlns="" xmlns:a16="http://schemas.microsoft.com/office/drawing/2014/main" id="{E2C72913-E274-418E-A3B4-8493F78C872C}"/>
                </a:ext>
              </a:extLst>
            </p:cNvPr>
            <p:cNvSpPr/>
            <p:nvPr/>
          </p:nvSpPr>
          <p:spPr bwMode="auto">
            <a:xfrm rot="5945600">
              <a:off x="6261070" y="3204846"/>
              <a:ext cx="113161" cy="122151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7" name="Freeform 98">
              <a:extLst>
                <a:ext uri="{FF2B5EF4-FFF2-40B4-BE49-F238E27FC236}">
                  <a16:creationId xmlns="" xmlns:a16="http://schemas.microsoft.com/office/drawing/2014/main" id="{D74628E2-E67C-4D1C-8886-AE87D631D7B2}"/>
                </a:ext>
              </a:extLst>
            </p:cNvPr>
            <p:cNvSpPr/>
            <p:nvPr/>
          </p:nvSpPr>
          <p:spPr>
            <a:xfrm>
              <a:off x="7579057" y="3026391"/>
              <a:ext cx="1036092" cy="855259"/>
            </a:xfrm>
            <a:custGeom>
              <a:avLst/>
              <a:gdLst>
                <a:gd name="connsiteX0" fmla="*/ 903027 w 1036092"/>
                <a:gd name="connsiteY0" fmla="*/ 146713 h 855259"/>
                <a:gd name="connsiteX1" fmla="*/ 343468 w 1036092"/>
                <a:gd name="connsiteY1" fmla="*/ 3412 h 855259"/>
                <a:gd name="connsiteX2" fmla="*/ 77337 w 1036092"/>
                <a:gd name="connsiteY2" fmla="*/ 126242 h 855259"/>
                <a:gd name="connsiteX3" fmla="*/ 90985 w 1036092"/>
                <a:gd name="connsiteY3" fmla="*/ 692624 h 855259"/>
                <a:gd name="connsiteX4" fmla="*/ 623247 w 1036092"/>
                <a:gd name="connsiteY4" fmla="*/ 835925 h 855259"/>
                <a:gd name="connsiteX5" fmla="*/ 916674 w 1036092"/>
                <a:gd name="connsiteY5" fmla="*/ 576618 h 855259"/>
                <a:gd name="connsiteX6" fmla="*/ 1032680 w 1036092"/>
                <a:gd name="connsiteY6" fmla="*/ 276367 h 855259"/>
                <a:gd name="connsiteX7" fmla="*/ 903027 w 1036092"/>
                <a:gd name="connsiteY7" fmla="*/ 146713 h 855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6092" h="855259">
                  <a:moveTo>
                    <a:pt x="903027" y="146713"/>
                  </a:moveTo>
                  <a:cubicBezTo>
                    <a:pt x="788158" y="101220"/>
                    <a:pt x="481083" y="6824"/>
                    <a:pt x="343468" y="3412"/>
                  </a:cubicBezTo>
                  <a:cubicBezTo>
                    <a:pt x="205853" y="0"/>
                    <a:pt x="119417" y="11373"/>
                    <a:pt x="77337" y="126242"/>
                  </a:cubicBezTo>
                  <a:cubicBezTo>
                    <a:pt x="35257" y="241111"/>
                    <a:pt x="0" y="574344"/>
                    <a:pt x="90985" y="692624"/>
                  </a:cubicBezTo>
                  <a:cubicBezTo>
                    <a:pt x="181970" y="810904"/>
                    <a:pt x="485632" y="855259"/>
                    <a:pt x="623247" y="835925"/>
                  </a:cubicBezTo>
                  <a:cubicBezTo>
                    <a:pt x="760862" y="816591"/>
                    <a:pt x="848435" y="669878"/>
                    <a:pt x="916674" y="576618"/>
                  </a:cubicBezTo>
                  <a:cubicBezTo>
                    <a:pt x="984913" y="483358"/>
                    <a:pt x="1029268" y="345743"/>
                    <a:pt x="1032680" y="276367"/>
                  </a:cubicBezTo>
                  <a:cubicBezTo>
                    <a:pt x="1036092" y="206991"/>
                    <a:pt x="1017896" y="192206"/>
                    <a:pt x="903027" y="146713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TextBox 109">
              <a:extLst>
                <a:ext uri="{FF2B5EF4-FFF2-40B4-BE49-F238E27FC236}">
                  <a16:creationId xmlns="" xmlns:a16="http://schemas.microsoft.com/office/drawing/2014/main" id="{CF9E45F3-9E5D-4D76-9399-ADC84F0AF8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82000" y="4876800"/>
              <a:ext cx="391454" cy="3385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SC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="" xmlns:a16="http://schemas.microsoft.com/office/drawing/2014/main" id="{AD492CAB-361F-4AD9-AC6A-7A6195D0C63A}"/>
                </a:ext>
              </a:extLst>
            </p:cNvPr>
            <p:cNvSpPr/>
            <p:nvPr/>
          </p:nvSpPr>
          <p:spPr bwMode="auto">
            <a:xfrm>
              <a:off x="8001000" y="4872479"/>
              <a:ext cx="306388" cy="306387"/>
            </a:xfrm>
            <a:prstGeom prst="ellipse">
              <a:avLst/>
            </a:prstGeom>
            <a:grp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0" name="Half Frame 32">
              <a:extLst>
                <a:ext uri="{FF2B5EF4-FFF2-40B4-BE49-F238E27FC236}">
                  <a16:creationId xmlns="" xmlns:a16="http://schemas.microsoft.com/office/drawing/2014/main" id="{61577FE7-673C-4B2C-96A8-2EEF8DE0344C}"/>
                </a:ext>
              </a:extLst>
            </p:cNvPr>
            <p:cNvSpPr/>
            <p:nvPr/>
          </p:nvSpPr>
          <p:spPr bwMode="auto">
            <a:xfrm rot="1701490">
              <a:off x="8109012" y="5667441"/>
              <a:ext cx="164974" cy="175637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11" name="Straight Connector 110">
              <a:extLst>
                <a:ext uri="{FF2B5EF4-FFF2-40B4-BE49-F238E27FC236}">
                  <a16:creationId xmlns="" xmlns:a16="http://schemas.microsoft.com/office/drawing/2014/main" id="{BADF2C99-6194-4D71-91BA-9949FCC0ECB5}"/>
                </a:ext>
              </a:extLst>
            </p:cNvPr>
            <p:cNvCxnSpPr>
              <a:stCxn id="109" idx="4"/>
            </p:cNvCxnSpPr>
            <p:nvPr/>
          </p:nvCxnSpPr>
          <p:spPr bwMode="auto">
            <a:xfrm flipH="1">
              <a:off x="8153400" y="5178866"/>
              <a:ext cx="794" cy="536134"/>
            </a:xfrm>
            <a:prstGeom prst="line">
              <a:avLst/>
            </a:prstGeom>
            <a:grpFill/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93">
              <a:extLst>
                <a:ext uri="{FF2B5EF4-FFF2-40B4-BE49-F238E27FC236}">
                  <a16:creationId xmlns="" xmlns:a16="http://schemas.microsoft.com/office/drawing/2014/main" id="{02393192-658B-4B11-A2DC-510C122633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24800" y="4872479"/>
              <a:ext cx="523903" cy="2762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solidFill>
                    <a:srgbClr val="7030A0"/>
                  </a:solidFill>
                </a:rPr>
                <a:t>ACh</a:t>
              </a:r>
            </a:p>
          </p:txBody>
        </p:sp>
        <p:sp>
          <p:nvSpPr>
            <p:cNvPr id="113" name="TextBox 109">
              <a:extLst>
                <a:ext uri="{FF2B5EF4-FFF2-40B4-BE49-F238E27FC236}">
                  <a16:creationId xmlns="" xmlns:a16="http://schemas.microsoft.com/office/drawing/2014/main" id="{7BAB292D-37F5-46CE-9318-76AFDE9655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72400" y="2590800"/>
              <a:ext cx="450764" cy="3385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Mc</a:t>
              </a:r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06516C3D-9A5F-4EE5-9E87-63F160167D01}"/>
              </a:ext>
            </a:extLst>
          </p:cNvPr>
          <p:cNvCxnSpPr>
            <a:cxnSpLocks/>
          </p:cNvCxnSpPr>
          <p:nvPr/>
        </p:nvCxnSpPr>
        <p:spPr>
          <a:xfrm flipV="1">
            <a:off x="7384311" y="3818965"/>
            <a:ext cx="285891" cy="165938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="" xmlns:a16="http://schemas.microsoft.com/office/drawing/2014/main" id="{C3341121-CEDF-4463-8FDD-5E94C8430D20}"/>
              </a:ext>
            </a:extLst>
          </p:cNvPr>
          <p:cNvCxnSpPr>
            <a:cxnSpLocks/>
          </p:cNvCxnSpPr>
          <p:nvPr/>
        </p:nvCxnSpPr>
        <p:spPr>
          <a:xfrm>
            <a:off x="7595306" y="3714991"/>
            <a:ext cx="62538" cy="113368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="" xmlns:a16="http://schemas.microsoft.com/office/drawing/2014/main" id="{73968F43-951D-4A75-8D41-775C8115F0E9}"/>
              </a:ext>
            </a:extLst>
          </p:cNvPr>
          <p:cNvCxnSpPr>
            <a:cxnSpLocks/>
          </p:cNvCxnSpPr>
          <p:nvPr/>
        </p:nvCxnSpPr>
        <p:spPr>
          <a:xfrm flipH="1">
            <a:off x="7667595" y="3790927"/>
            <a:ext cx="152400" cy="55826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>
            <a:extLst>
              <a:ext uri="{FF2B5EF4-FFF2-40B4-BE49-F238E27FC236}">
                <a16:creationId xmlns="" xmlns:a16="http://schemas.microsoft.com/office/drawing/2014/main" id="{8D028882-002E-4D93-A5B4-FBEE71FDB1B7}"/>
              </a:ext>
            </a:extLst>
          </p:cNvPr>
          <p:cNvSpPr txBox="1"/>
          <p:nvPr/>
        </p:nvSpPr>
        <p:spPr>
          <a:xfrm>
            <a:off x="6957328" y="4420627"/>
            <a:ext cx="1150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Prevents Cataplexy</a:t>
            </a:r>
          </a:p>
        </p:txBody>
      </p:sp>
      <p:sp>
        <p:nvSpPr>
          <p:cNvPr id="127" name="Isosceles Triangle 126">
            <a:extLst>
              <a:ext uri="{FF2B5EF4-FFF2-40B4-BE49-F238E27FC236}">
                <a16:creationId xmlns="" xmlns:a16="http://schemas.microsoft.com/office/drawing/2014/main" id="{1903D1A5-DF12-4F70-AE12-9EED04BBAE32}"/>
              </a:ext>
            </a:extLst>
          </p:cNvPr>
          <p:cNvSpPr/>
          <p:nvPr/>
        </p:nvSpPr>
        <p:spPr>
          <a:xfrm rot="19465514">
            <a:off x="3677973" y="4979581"/>
            <a:ext cx="84692" cy="226926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TextBox 127">
            <a:extLst>
              <a:ext uri="{FF2B5EF4-FFF2-40B4-BE49-F238E27FC236}">
                <a16:creationId xmlns="" xmlns:a16="http://schemas.microsoft.com/office/drawing/2014/main" id="{BB717D2B-22FE-4BBF-B9FB-E59FBE078066}"/>
              </a:ext>
            </a:extLst>
          </p:cNvPr>
          <p:cNvSpPr txBox="1"/>
          <p:nvPr/>
        </p:nvSpPr>
        <p:spPr>
          <a:xfrm>
            <a:off x="3192463" y="5110911"/>
            <a:ext cx="1912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Modulates Panic Response</a:t>
            </a:r>
          </a:p>
        </p:txBody>
      </p:sp>
      <p:sp>
        <p:nvSpPr>
          <p:cNvPr id="129" name="Oval 128">
            <a:extLst>
              <a:ext uri="{FF2B5EF4-FFF2-40B4-BE49-F238E27FC236}">
                <a16:creationId xmlns="" xmlns:a16="http://schemas.microsoft.com/office/drawing/2014/main" id="{36C6DF81-B8D4-4966-9EE2-3527D3802382}"/>
              </a:ext>
            </a:extLst>
          </p:cNvPr>
          <p:cNvSpPr/>
          <p:nvPr/>
        </p:nvSpPr>
        <p:spPr>
          <a:xfrm>
            <a:off x="10252112" y="1504644"/>
            <a:ext cx="1036092" cy="990829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Arc 129">
            <a:extLst>
              <a:ext uri="{FF2B5EF4-FFF2-40B4-BE49-F238E27FC236}">
                <a16:creationId xmlns="" xmlns:a16="http://schemas.microsoft.com/office/drawing/2014/main" id="{2A423B96-D93E-480E-AD68-04308206681C}"/>
              </a:ext>
            </a:extLst>
          </p:cNvPr>
          <p:cNvSpPr/>
          <p:nvPr/>
        </p:nvSpPr>
        <p:spPr>
          <a:xfrm rot="239110" flipV="1">
            <a:off x="5855873" y="-1715053"/>
            <a:ext cx="4794822" cy="8348595"/>
          </a:xfrm>
          <a:prstGeom prst="arc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1" name="Straight Connector 130">
            <a:extLst>
              <a:ext uri="{FF2B5EF4-FFF2-40B4-BE49-F238E27FC236}">
                <a16:creationId xmlns="" xmlns:a16="http://schemas.microsoft.com/office/drawing/2014/main" id="{6E6377C5-165E-4227-B135-A155C5681838}"/>
              </a:ext>
            </a:extLst>
          </p:cNvPr>
          <p:cNvCxnSpPr>
            <a:cxnSpLocks/>
          </p:cNvCxnSpPr>
          <p:nvPr/>
        </p:nvCxnSpPr>
        <p:spPr>
          <a:xfrm>
            <a:off x="10576962" y="2522684"/>
            <a:ext cx="62538" cy="113368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="" xmlns:a16="http://schemas.microsoft.com/office/drawing/2014/main" id="{074E4CEA-D012-4231-BF79-41A25A70BB63}"/>
              </a:ext>
            </a:extLst>
          </p:cNvPr>
          <p:cNvCxnSpPr>
            <a:cxnSpLocks/>
          </p:cNvCxnSpPr>
          <p:nvPr/>
        </p:nvCxnSpPr>
        <p:spPr>
          <a:xfrm flipH="1">
            <a:off x="10638493" y="2577105"/>
            <a:ext cx="152400" cy="55826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="" xmlns:a16="http://schemas.microsoft.com/office/drawing/2014/main" id="{3AD1227A-7829-4D8C-B546-7992E6F28BD1}"/>
              </a:ext>
            </a:extLst>
          </p:cNvPr>
          <p:cNvSpPr txBox="1"/>
          <p:nvPr/>
        </p:nvSpPr>
        <p:spPr>
          <a:xfrm>
            <a:off x="10203054" y="1775895"/>
            <a:ext cx="1150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VP</a:t>
            </a:r>
          </a:p>
        </p:txBody>
      </p:sp>
      <p:sp>
        <p:nvSpPr>
          <p:cNvPr id="134" name="Isosceles Triangle 133">
            <a:extLst>
              <a:ext uri="{FF2B5EF4-FFF2-40B4-BE49-F238E27FC236}">
                <a16:creationId xmlns="" xmlns:a16="http://schemas.microsoft.com/office/drawing/2014/main" id="{06DDD6C0-DCD0-4CBD-8FD8-B3770121C33E}"/>
              </a:ext>
            </a:extLst>
          </p:cNvPr>
          <p:cNvSpPr/>
          <p:nvPr/>
        </p:nvSpPr>
        <p:spPr>
          <a:xfrm rot="1883540">
            <a:off x="10736081" y="2322084"/>
            <a:ext cx="84692" cy="226926"/>
          </a:xfrm>
          <a:prstGeom prst="triangl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Isosceles Triangle 134">
            <a:extLst>
              <a:ext uri="{FF2B5EF4-FFF2-40B4-BE49-F238E27FC236}">
                <a16:creationId xmlns="" xmlns:a16="http://schemas.microsoft.com/office/drawing/2014/main" id="{F8529AC5-2EF9-48A5-B7A6-141869C1DAAB}"/>
              </a:ext>
            </a:extLst>
          </p:cNvPr>
          <p:cNvSpPr/>
          <p:nvPr/>
        </p:nvSpPr>
        <p:spPr>
          <a:xfrm rot="451247">
            <a:off x="10577097" y="2291877"/>
            <a:ext cx="84692" cy="226926"/>
          </a:xfrm>
          <a:prstGeom prst="triangl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TextBox 135">
            <a:extLst>
              <a:ext uri="{FF2B5EF4-FFF2-40B4-BE49-F238E27FC236}">
                <a16:creationId xmlns="" xmlns:a16="http://schemas.microsoft.com/office/drawing/2014/main" id="{627A052C-00CB-4F93-B8EA-4F092FFE9F95}"/>
              </a:ext>
            </a:extLst>
          </p:cNvPr>
          <p:cNvSpPr txBox="1"/>
          <p:nvPr/>
        </p:nvSpPr>
        <p:spPr>
          <a:xfrm>
            <a:off x="9897096" y="2638672"/>
            <a:ext cx="1508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Promotes Social Stress Resilience</a:t>
            </a:r>
          </a:p>
        </p:txBody>
      </p:sp>
      <p:sp>
        <p:nvSpPr>
          <p:cNvPr id="137" name="Freeform 49">
            <a:extLst>
              <a:ext uri="{FF2B5EF4-FFF2-40B4-BE49-F238E27FC236}">
                <a16:creationId xmlns="" xmlns:a16="http://schemas.microsoft.com/office/drawing/2014/main" id="{9244C382-147A-4E3E-921E-992AE42003C4}"/>
              </a:ext>
            </a:extLst>
          </p:cNvPr>
          <p:cNvSpPr/>
          <p:nvPr/>
        </p:nvSpPr>
        <p:spPr bwMode="auto">
          <a:xfrm>
            <a:off x="4443925" y="2412584"/>
            <a:ext cx="5756822" cy="1700088"/>
          </a:xfrm>
          <a:custGeom>
            <a:avLst/>
            <a:gdLst>
              <a:gd name="connsiteX0" fmla="*/ 0 w 1896118"/>
              <a:gd name="connsiteY0" fmla="*/ 690008 h 690008"/>
              <a:gd name="connsiteX1" fmla="*/ 488054 w 1896118"/>
              <a:gd name="connsiteY1" fmla="*/ 476835 h 690008"/>
              <a:gd name="connsiteX2" fmla="*/ 1581968 w 1896118"/>
              <a:gd name="connsiteY2" fmla="*/ 420736 h 690008"/>
              <a:gd name="connsiteX3" fmla="*/ 1896118 w 1896118"/>
              <a:gd name="connsiteY3" fmla="*/ 0 h 690008"/>
              <a:gd name="connsiteX0" fmla="*/ 0 w 1912948"/>
              <a:gd name="connsiteY0" fmla="*/ 628300 h 628300"/>
              <a:gd name="connsiteX1" fmla="*/ 488054 w 1912948"/>
              <a:gd name="connsiteY1" fmla="*/ 415127 h 628300"/>
              <a:gd name="connsiteX2" fmla="*/ 1581968 w 1912948"/>
              <a:gd name="connsiteY2" fmla="*/ 359028 h 628300"/>
              <a:gd name="connsiteX3" fmla="*/ 1912948 w 1912948"/>
              <a:gd name="connsiteY3" fmla="*/ 0 h 62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2948" h="628300">
                <a:moveTo>
                  <a:pt x="0" y="628300"/>
                </a:moveTo>
                <a:cubicBezTo>
                  <a:pt x="112196" y="544153"/>
                  <a:pt x="224393" y="460006"/>
                  <a:pt x="488054" y="415127"/>
                </a:cubicBezTo>
                <a:cubicBezTo>
                  <a:pt x="751715" y="370248"/>
                  <a:pt x="1344486" y="428216"/>
                  <a:pt x="1581968" y="359028"/>
                </a:cubicBezTo>
                <a:cubicBezTo>
                  <a:pt x="1819450" y="289840"/>
                  <a:pt x="1912948" y="0"/>
                  <a:pt x="1912948" y="0"/>
                </a:cubicBezTo>
              </a:path>
            </a:pathLst>
          </a:custGeom>
          <a:noFill/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8" name="Half Frame 32">
            <a:extLst>
              <a:ext uri="{FF2B5EF4-FFF2-40B4-BE49-F238E27FC236}">
                <a16:creationId xmlns="" xmlns:a16="http://schemas.microsoft.com/office/drawing/2014/main" id="{93B5079A-762D-499C-BFDB-FF1C6C69E9A6}"/>
              </a:ext>
            </a:extLst>
          </p:cNvPr>
          <p:cNvSpPr/>
          <p:nvPr/>
        </p:nvSpPr>
        <p:spPr bwMode="auto">
          <a:xfrm rot="16200000">
            <a:off x="10165339" y="2278290"/>
            <a:ext cx="166687" cy="171450"/>
          </a:xfrm>
          <a:custGeom>
            <a:avLst/>
            <a:gdLst>
              <a:gd name="connsiteX0" fmla="*/ 0 w 981075"/>
              <a:gd name="connsiteY0" fmla="*/ 0 h 981075"/>
              <a:gd name="connsiteX1" fmla="*/ 981075 w 981075"/>
              <a:gd name="connsiteY1" fmla="*/ 0 h 981075"/>
              <a:gd name="connsiteX2" fmla="*/ 654053 w 981075"/>
              <a:gd name="connsiteY2" fmla="*/ 327022 h 981075"/>
              <a:gd name="connsiteX3" fmla="*/ 327022 w 981075"/>
              <a:gd name="connsiteY3" fmla="*/ 327022 h 981075"/>
              <a:gd name="connsiteX4" fmla="*/ 327022 w 981075"/>
              <a:gd name="connsiteY4" fmla="*/ 654053 h 981075"/>
              <a:gd name="connsiteX5" fmla="*/ 0 w 981075"/>
              <a:gd name="connsiteY5" fmla="*/ 981075 h 981075"/>
              <a:gd name="connsiteX6" fmla="*/ 0 w 981075"/>
              <a:gd name="connsiteY6" fmla="*/ 0 h 981075"/>
              <a:gd name="connsiteX0" fmla="*/ 0 w 981075"/>
              <a:gd name="connsiteY0" fmla="*/ 0 h 981075"/>
              <a:gd name="connsiteX1" fmla="*/ 981075 w 981075"/>
              <a:gd name="connsiteY1" fmla="*/ 0 h 981075"/>
              <a:gd name="connsiteX2" fmla="*/ 654053 w 981075"/>
              <a:gd name="connsiteY2" fmla="*/ 327022 h 981075"/>
              <a:gd name="connsiteX3" fmla="*/ 327022 w 981075"/>
              <a:gd name="connsiteY3" fmla="*/ 327022 h 981075"/>
              <a:gd name="connsiteX4" fmla="*/ 0 w 981075"/>
              <a:gd name="connsiteY4" fmla="*/ 981075 h 981075"/>
              <a:gd name="connsiteX5" fmla="*/ 0 w 981075"/>
              <a:gd name="connsiteY5" fmla="*/ 0 h 981075"/>
              <a:gd name="connsiteX0" fmla="*/ 0 w 981075"/>
              <a:gd name="connsiteY0" fmla="*/ 0 h 981075"/>
              <a:gd name="connsiteX1" fmla="*/ 981075 w 981075"/>
              <a:gd name="connsiteY1" fmla="*/ 0 h 981075"/>
              <a:gd name="connsiteX2" fmla="*/ 327022 w 981075"/>
              <a:gd name="connsiteY2" fmla="*/ 327022 h 981075"/>
              <a:gd name="connsiteX3" fmla="*/ 0 w 981075"/>
              <a:gd name="connsiteY3" fmla="*/ 981075 h 981075"/>
              <a:gd name="connsiteX4" fmla="*/ 0 w 981075"/>
              <a:gd name="connsiteY4" fmla="*/ 0 h 981075"/>
              <a:gd name="connsiteX0" fmla="*/ 6353 w 987428"/>
              <a:gd name="connsiteY0" fmla="*/ 15878 h 996953"/>
              <a:gd name="connsiteX1" fmla="*/ 987428 w 987428"/>
              <a:gd name="connsiteY1" fmla="*/ 15878 h 996953"/>
              <a:gd name="connsiteX2" fmla="*/ 0 w 987428"/>
              <a:gd name="connsiteY2" fmla="*/ 0 h 996953"/>
              <a:gd name="connsiteX3" fmla="*/ 6353 w 987428"/>
              <a:gd name="connsiteY3" fmla="*/ 996953 h 996953"/>
              <a:gd name="connsiteX4" fmla="*/ 6353 w 987428"/>
              <a:gd name="connsiteY4" fmla="*/ 15878 h 996953"/>
              <a:gd name="connsiteX0" fmla="*/ 6353 w 990981"/>
              <a:gd name="connsiteY0" fmla="*/ 266193 h 1247268"/>
              <a:gd name="connsiteX1" fmla="*/ 990980 w 990981"/>
              <a:gd name="connsiteY1" fmla="*/ -1 h 1247268"/>
              <a:gd name="connsiteX2" fmla="*/ 0 w 990981"/>
              <a:gd name="connsiteY2" fmla="*/ 250315 h 1247268"/>
              <a:gd name="connsiteX3" fmla="*/ 6353 w 990981"/>
              <a:gd name="connsiteY3" fmla="*/ 1247268 h 1247268"/>
              <a:gd name="connsiteX4" fmla="*/ 6353 w 990981"/>
              <a:gd name="connsiteY4" fmla="*/ 266193 h 1247268"/>
              <a:gd name="connsiteX0" fmla="*/ 187290 w 1171918"/>
              <a:gd name="connsiteY0" fmla="*/ 266193 h 1197793"/>
              <a:gd name="connsiteX1" fmla="*/ 1171917 w 1171918"/>
              <a:gd name="connsiteY1" fmla="*/ -1 h 1197793"/>
              <a:gd name="connsiteX2" fmla="*/ 180937 w 1171918"/>
              <a:gd name="connsiteY2" fmla="*/ 250315 h 1197793"/>
              <a:gd name="connsiteX3" fmla="*/ 17 w 1171918"/>
              <a:gd name="connsiteY3" fmla="*/ 1197792 h 1197793"/>
              <a:gd name="connsiteX4" fmla="*/ 187290 w 1171918"/>
              <a:gd name="connsiteY4" fmla="*/ 266193 h 1197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18" h="1197793">
                <a:moveTo>
                  <a:pt x="187290" y="266193"/>
                </a:moveTo>
                <a:lnTo>
                  <a:pt x="1171917" y="-1"/>
                </a:lnTo>
                <a:lnTo>
                  <a:pt x="180937" y="250315"/>
                </a:lnTo>
                <a:cubicBezTo>
                  <a:pt x="183055" y="582633"/>
                  <a:pt x="-2101" y="865474"/>
                  <a:pt x="17" y="1197792"/>
                </a:cubicBezTo>
                <a:lnTo>
                  <a:pt x="187290" y="266193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="" xmlns:a16="http://schemas.microsoft.com/office/drawing/2014/main" id="{7E8F0545-F99E-40DE-BF01-2829110E6201}"/>
              </a:ext>
            </a:extLst>
          </p:cNvPr>
          <p:cNvSpPr txBox="1"/>
          <p:nvPr/>
        </p:nvSpPr>
        <p:spPr>
          <a:xfrm>
            <a:off x="28168" y="1026149"/>
            <a:ext cx="10515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Belujon</a:t>
            </a:r>
            <a:r>
              <a:rPr lang="en-US" sz="1000" dirty="0"/>
              <a:t>, P. and A. A. Grace (2015). "Regulation of dopamine system responsivity and its adaptive and pathological response to stress." </a:t>
            </a:r>
            <a:r>
              <a:rPr lang="en-US" sz="1000" u="sng" dirty="0"/>
              <a:t>Proceedings of the Royal Society B: Biological Sciences </a:t>
            </a:r>
            <a:r>
              <a:rPr lang="en-US" sz="1000" b="1" u="sng" dirty="0"/>
              <a:t>282</a:t>
            </a:r>
            <a:r>
              <a:rPr lang="en-US" sz="1000" u="sng" dirty="0"/>
              <a:t>(1805).</a:t>
            </a:r>
            <a:endParaRPr lang="en-US" sz="1000" dirty="0"/>
          </a:p>
        </p:txBody>
      </p:sp>
      <p:cxnSp>
        <p:nvCxnSpPr>
          <p:cNvPr id="140" name="Straight Connector 139">
            <a:extLst>
              <a:ext uri="{FF2B5EF4-FFF2-40B4-BE49-F238E27FC236}">
                <a16:creationId xmlns="" xmlns:a16="http://schemas.microsoft.com/office/drawing/2014/main" id="{7981A07A-8FA9-473A-87F1-FA5003F33EC4}"/>
              </a:ext>
            </a:extLst>
          </p:cNvPr>
          <p:cNvCxnSpPr>
            <a:cxnSpLocks/>
          </p:cNvCxnSpPr>
          <p:nvPr/>
        </p:nvCxnSpPr>
        <p:spPr bwMode="auto">
          <a:xfrm>
            <a:off x="6063131" y="3952839"/>
            <a:ext cx="458762" cy="1169047"/>
          </a:xfrm>
          <a:prstGeom prst="lin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Half Frame 32">
            <a:extLst>
              <a:ext uri="{FF2B5EF4-FFF2-40B4-BE49-F238E27FC236}">
                <a16:creationId xmlns="" xmlns:a16="http://schemas.microsoft.com/office/drawing/2014/main" id="{A618296C-3209-4381-902A-D99F83AB2262}"/>
              </a:ext>
            </a:extLst>
          </p:cNvPr>
          <p:cNvSpPr/>
          <p:nvPr/>
        </p:nvSpPr>
        <p:spPr bwMode="auto">
          <a:xfrm rot="843556">
            <a:off x="6477286" y="5065498"/>
            <a:ext cx="166688" cy="169863"/>
          </a:xfrm>
          <a:custGeom>
            <a:avLst/>
            <a:gdLst>
              <a:gd name="connsiteX0" fmla="*/ 0 w 981075"/>
              <a:gd name="connsiteY0" fmla="*/ 0 h 981075"/>
              <a:gd name="connsiteX1" fmla="*/ 981075 w 981075"/>
              <a:gd name="connsiteY1" fmla="*/ 0 h 981075"/>
              <a:gd name="connsiteX2" fmla="*/ 654053 w 981075"/>
              <a:gd name="connsiteY2" fmla="*/ 327022 h 981075"/>
              <a:gd name="connsiteX3" fmla="*/ 327022 w 981075"/>
              <a:gd name="connsiteY3" fmla="*/ 327022 h 981075"/>
              <a:gd name="connsiteX4" fmla="*/ 327022 w 981075"/>
              <a:gd name="connsiteY4" fmla="*/ 654053 h 981075"/>
              <a:gd name="connsiteX5" fmla="*/ 0 w 981075"/>
              <a:gd name="connsiteY5" fmla="*/ 981075 h 981075"/>
              <a:gd name="connsiteX6" fmla="*/ 0 w 981075"/>
              <a:gd name="connsiteY6" fmla="*/ 0 h 981075"/>
              <a:gd name="connsiteX0" fmla="*/ 0 w 981075"/>
              <a:gd name="connsiteY0" fmla="*/ 0 h 981075"/>
              <a:gd name="connsiteX1" fmla="*/ 981075 w 981075"/>
              <a:gd name="connsiteY1" fmla="*/ 0 h 981075"/>
              <a:gd name="connsiteX2" fmla="*/ 654053 w 981075"/>
              <a:gd name="connsiteY2" fmla="*/ 327022 h 981075"/>
              <a:gd name="connsiteX3" fmla="*/ 327022 w 981075"/>
              <a:gd name="connsiteY3" fmla="*/ 327022 h 981075"/>
              <a:gd name="connsiteX4" fmla="*/ 0 w 981075"/>
              <a:gd name="connsiteY4" fmla="*/ 981075 h 981075"/>
              <a:gd name="connsiteX5" fmla="*/ 0 w 981075"/>
              <a:gd name="connsiteY5" fmla="*/ 0 h 981075"/>
              <a:gd name="connsiteX0" fmla="*/ 0 w 981075"/>
              <a:gd name="connsiteY0" fmla="*/ 0 h 981075"/>
              <a:gd name="connsiteX1" fmla="*/ 981075 w 981075"/>
              <a:gd name="connsiteY1" fmla="*/ 0 h 981075"/>
              <a:gd name="connsiteX2" fmla="*/ 327022 w 981075"/>
              <a:gd name="connsiteY2" fmla="*/ 327022 h 981075"/>
              <a:gd name="connsiteX3" fmla="*/ 0 w 981075"/>
              <a:gd name="connsiteY3" fmla="*/ 981075 h 981075"/>
              <a:gd name="connsiteX4" fmla="*/ 0 w 981075"/>
              <a:gd name="connsiteY4" fmla="*/ 0 h 981075"/>
              <a:gd name="connsiteX0" fmla="*/ 6353 w 987428"/>
              <a:gd name="connsiteY0" fmla="*/ 15878 h 996953"/>
              <a:gd name="connsiteX1" fmla="*/ 987428 w 987428"/>
              <a:gd name="connsiteY1" fmla="*/ 15878 h 996953"/>
              <a:gd name="connsiteX2" fmla="*/ 0 w 987428"/>
              <a:gd name="connsiteY2" fmla="*/ 0 h 996953"/>
              <a:gd name="connsiteX3" fmla="*/ 6353 w 987428"/>
              <a:gd name="connsiteY3" fmla="*/ 996953 h 996953"/>
              <a:gd name="connsiteX4" fmla="*/ 6353 w 987428"/>
              <a:gd name="connsiteY4" fmla="*/ 15878 h 996953"/>
              <a:gd name="connsiteX0" fmla="*/ 6353 w 990981"/>
              <a:gd name="connsiteY0" fmla="*/ 266193 h 1247268"/>
              <a:gd name="connsiteX1" fmla="*/ 990980 w 990981"/>
              <a:gd name="connsiteY1" fmla="*/ -1 h 1247268"/>
              <a:gd name="connsiteX2" fmla="*/ 0 w 990981"/>
              <a:gd name="connsiteY2" fmla="*/ 250315 h 1247268"/>
              <a:gd name="connsiteX3" fmla="*/ 6353 w 990981"/>
              <a:gd name="connsiteY3" fmla="*/ 1247268 h 1247268"/>
              <a:gd name="connsiteX4" fmla="*/ 6353 w 990981"/>
              <a:gd name="connsiteY4" fmla="*/ 266193 h 1247268"/>
              <a:gd name="connsiteX0" fmla="*/ 187290 w 1171918"/>
              <a:gd name="connsiteY0" fmla="*/ 266193 h 1197793"/>
              <a:gd name="connsiteX1" fmla="*/ 1171917 w 1171918"/>
              <a:gd name="connsiteY1" fmla="*/ -1 h 1197793"/>
              <a:gd name="connsiteX2" fmla="*/ 180937 w 1171918"/>
              <a:gd name="connsiteY2" fmla="*/ 250315 h 1197793"/>
              <a:gd name="connsiteX3" fmla="*/ 17 w 1171918"/>
              <a:gd name="connsiteY3" fmla="*/ 1197792 h 1197793"/>
              <a:gd name="connsiteX4" fmla="*/ 187290 w 1171918"/>
              <a:gd name="connsiteY4" fmla="*/ 266193 h 1197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18" h="1197793">
                <a:moveTo>
                  <a:pt x="187290" y="266193"/>
                </a:moveTo>
                <a:lnTo>
                  <a:pt x="1171917" y="-1"/>
                </a:lnTo>
                <a:lnTo>
                  <a:pt x="180937" y="250315"/>
                </a:lnTo>
                <a:cubicBezTo>
                  <a:pt x="183055" y="582633"/>
                  <a:pt x="-2101" y="865474"/>
                  <a:pt x="17" y="1197792"/>
                </a:cubicBezTo>
                <a:lnTo>
                  <a:pt x="187290" y="266193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="" xmlns:a16="http://schemas.microsoft.com/office/drawing/2014/main" id="{9159ABE0-5B5B-4BCE-A5DF-9C2AF00ADB4F}"/>
              </a:ext>
            </a:extLst>
          </p:cNvPr>
          <p:cNvSpPr txBox="1"/>
          <p:nvPr/>
        </p:nvSpPr>
        <p:spPr>
          <a:xfrm>
            <a:off x="29959" y="1221581"/>
            <a:ext cx="117604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Castro, D. C., et al. (2015). "Lateral hypothalamus, nucleus </a:t>
            </a:r>
            <a:r>
              <a:rPr lang="en-US" sz="1000" dirty="0" err="1"/>
              <a:t>accumbens</a:t>
            </a:r>
            <a:r>
              <a:rPr lang="en-US" sz="1000" dirty="0"/>
              <a:t>, and ventral pallidum roles in eating and hunger: interactions between homeostatic and reward circuitry." </a:t>
            </a:r>
            <a:r>
              <a:rPr lang="en-US" sz="1000" u="sng" dirty="0"/>
              <a:t>Frontiers in Systems Neuroscience </a:t>
            </a:r>
            <a:r>
              <a:rPr lang="en-US" sz="1000" b="1" u="sng" dirty="0"/>
              <a:t>9</a:t>
            </a:r>
            <a:r>
              <a:rPr lang="en-US" sz="1000" u="sng" dirty="0"/>
              <a:t>(90).</a:t>
            </a:r>
          </a:p>
        </p:txBody>
      </p:sp>
    </p:spTree>
    <p:extLst>
      <p:ext uri="{BB962C8B-B14F-4D97-AF65-F5344CB8AC3E}">
        <p14:creationId xmlns:p14="http://schemas.microsoft.com/office/powerpoint/2010/main" val="160248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  <p:bldP spid="127" grpId="0" animBg="1"/>
      <p:bldP spid="128" grpId="0"/>
      <p:bldP spid="129" grpId="0" animBg="1"/>
      <p:bldP spid="130" grpId="0" animBg="1"/>
      <p:bldP spid="133" grpId="0"/>
      <p:bldP spid="134" grpId="0" animBg="1"/>
      <p:bldP spid="135" grpId="0" animBg="1"/>
      <p:bldP spid="136" grpId="0"/>
      <p:bldP spid="137" grpId="0" animBg="1"/>
      <p:bldP spid="138" grpId="0" animBg="1"/>
      <p:bldP spid="139" grpId="0"/>
      <p:bldP spid="142" grpId="0" animBg="1"/>
      <p:bldP spid="143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828" t="8631" r="84123" b="68833"/>
          <a:stretch/>
        </p:blipFill>
        <p:spPr>
          <a:xfrm>
            <a:off x="1018870" y="2335319"/>
            <a:ext cx="4208512" cy="33476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D8655B3-0AB1-42F5-B3D6-877FAEE92E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48" t="32712" r="85335" b="41405"/>
          <a:stretch/>
        </p:blipFill>
        <p:spPr>
          <a:xfrm>
            <a:off x="6876940" y="1905012"/>
            <a:ext cx="4208512" cy="438296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="" xmlns:a16="http://schemas.microsoft.com/office/drawing/2014/main" id="{607387C5-F8F8-43C5-97E7-EA8B058BC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65125"/>
            <a:ext cx="11226800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Exploring Synaptic Properties of BLA Pyramidal Neurons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B238F3D-DAD1-4B62-A7BB-D74DE969AD37}"/>
              </a:ext>
            </a:extLst>
          </p:cNvPr>
          <p:cNvSpPr txBox="1"/>
          <p:nvPr/>
        </p:nvSpPr>
        <p:spPr>
          <a:xfrm>
            <a:off x="0" y="3450161"/>
            <a:ext cx="12192000" cy="120032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Days of 1-AG ↑Membrane Resistance of BLA Pyramidal Neurons (↓ Number of Ion Channels or ↓ Open Ion Channels)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045D9E5-A391-41B2-8B8F-F9D3373BF3FA}"/>
              </a:ext>
            </a:extLst>
          </p:cNvPr>
          <p:cNvSpPr txBox="1"/>
          <p:nvPr/>
        </p:nvSpPr>
        <p:spPr>
          <a:xfrm>
            <a:off x="-1" y="-28842"/>
            <a:ext cx="1219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Molosh</a:t>
            </a:r>
            <a:r>
              <a:rPr lang="en-US" dirty="0"/>
              <a:t> et al. Panic results in unique molecular and network changes in the amygdala that facilitate fear responses</a:t>
            </a:r>
          </a:p>
        </p:txBody>
      </p:sp>
    </p:spTree>
    <p:extLst>
      <p:ext uri="{BB962C8B-B14F-4D97-AF65-F5344CB8AC3E}">
        <p14:creationId xmlns:p14="http://schemas.microsoft.com/office/powerpoint/2010/main" val="133453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7210" t="8631" r="73060" b="68833"/>
          <a:stretch/>
        </p:blipFill>
        <p:spPr>
          <a:xfrm>
            <a:off x="917671" y="2223651"/>
            <a:ext cx="4571876" cy="37562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E40D49C-3623-4830-9423-50F4E899B8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71" t="32712" r="74913" b="41405"/>
          <a:stretch/>
        </p:blipFill>
        <p:spPr>
          <a:xfrm>
            <a:off x="7081948" y="1889823"/>
            <a:ext cx="4206004" cy="438034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="" xmlns:a16="http://schemas.microsoft.com/office/drawing/2014/main" id="{E6B807F6-F77D-4B29-8B33-D709CF264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65125"/>
            <a:ext cx="11226800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Exploring Synaptic Properties of BLA Pyramidal Neurons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89B1912-7172-473E-8B58-302ADA192D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91" t="24079" r="88634" b="73674"/>
          <a:stretch/>
        </p:blipFill>
        <p:spPr>
          <a:xfrm>
            <a:off x="2264228" y="5065484"/>
            <a:ext cx="827315" cy="3338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9C3801D-0EE6-47EB-B4E4-D98D831C414D}"/>
              </a:ext>
            </a:extLst>
          </p:cNvPr>
          <p:cNvSpPr txBox="1"/>
          <p:nvPr/>
        </p:nvSpPr>
        <p:spPr>
          <a:xfrm>
            <a:off x="103053" y="6415314"/>
            <a:ext cx="8982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Sag = reduction in voltage = represents deactivation of channels modulating </a:t>
            </a:r>
            <a:r>
              <a:rPr lang="en-US" i="1" dirty="0" err="1"/>
              <a:t>I</a:t>
            </a:r>
            <a:r>
              <a:rPr lang="en-US" i="1" baseline="-25000" dirty="0" err="1"/>
              <a:t>h</a:t>
            </a:r>
            <a:r>
              <a:rPr lang="en-US" dirty="0"/>
              <a:t> currents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4D61DE7-2EE9-4679-A2B2-640C532EE48E}"/>
              </a:ext>
            </a:extLst>
          </p:cNvPr>
          <p:cNvSpPr txBox="1"/>
          <p:nvPr/>
        </p:nvSpPr>
        <p:spPr>
          <a:xfrm>
            <a:off x="436880" y="3450161"/>
            <a:ext cx="11226799" cy="120032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Days of 1-AG ↓Sag Amplitude in BLA Pyramidal Neurons (Smaller Inward Rectification)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F83F373-3861-49AA-82A1-CF191E8F4FD7}"/>
              </a:ext>
            </a:extLst>
          </p:cNvPr>
          <p:cNvSpPr txBox="1"/>
          <p:nvPr/>
        </p:nvSpPr>
        <p:spPr>
          <a:xfrm>
            <a:off x="-1" y="-28842"/>
            <a:ext cx="1219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Molosh</a:t>
            </a:r>
            <a:r>
              <a:rPr lang="en-US" dirty="0"/>
              <a:t> et al. Panic results in unique molecular and network changes in the amygdala that facilitate fear responses</a:t>
            </a:r>
          </a:p>
        </p:txBody>
      </p:sp>
    </p:spTree>
    <p:extLst>
      <p:ext uri="{BB962C8B-B14F-4D97-AF65-F5344CB8AC3E}">
        <p14:creationId xmlns:p14="http://schemas.microsoft.com/office/powerpoint/2010/main" val="55210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37605" t="9143" r="50975" b="68901"/>
          <a:stretch/>
        </p:blipFill>
        <p:spPr>
          <a:xfrm>
            <a:off x="297443" y="2206579"/>
            <a:ext cx="5334100" cy="36378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37430" t="34156" r="50975" b="39187"/>
          <a:stretch/>
        </p:blipFill>
        <p:spPr>
          <a:xfrm>
            <a:off x="6371770" y="1804846"/>
            <a:ext cx="5442756" cy="443854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BA846BF4-4753-4602-A83E-6D16A12E9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65125"/>
            <a:ext cx="11226800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Exploring Synaptic Properties of BLA Pyramidal Neurons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509A2D3-FE2C-4BFB-8DC5-71BF540D7ABC}"/>
              </a:ext>
            </a:extLst>
          </p:cNvPr>
          <p:cNvSpPr txBox="1"/>
          <p:nvPr/>
        </p:nvSpPr>
        <p:spPr>
          <a:xfrm>
            <a:off x="436880" y="3450161"/>
            <a:ext cx="11226799" cy="175432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Days of 1-AG ↓ 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eIPSP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amplitude and did not change 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eEPSP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amplitude in BLA Pyramidal Neurons (↓ inhibitory signaling onto BLA Pyramidal Neurons)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8E122E0-213E-4BF4-BCDE-65D3309DCD5A}"/>
              </a:ext>
            </a:extLst>
          </p:cNvPr>
          <p:cNvSpPr txBox="1"/>
          <p:nvPr/>
        </p:nvSpPr>
        <p:spPr>
          <a:xfrm>
            <a:off x="1451" y="6203471"/>
            <a:ext cx="8982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eIPSPs</a:t>
            </a:r>
            <a:r>
              <a:rPr lang="en-US" dirty="0"/>
              <a:t>  = evoked Inhibitory Post-Synaptic Potentials</a:t>
            </a:r>
          </a:p>
          <a:p>
            <a:r>
              <a:rPr lang="en-US" dirty="0" err="1"/>
              <a:t>eEPSPs</a:t>
            </a:r>
            <a:r>
              <a:rPr lang="en-US" dirty="0"/>
              <a:t> = evoked Excitatory Post-Synaptic Potentials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AEF9922-6A21-4CF3-AF4E-58AC002906F3}"/>
              </a:ext>
            </a:extLst>
          </p:cNvPr>
          <p:cNvSpPr txBox="1"/>
          <p:nvPr/>
        </p:nvSpPr>
        <p:spPr>
          <a:xfrm>
            <a:off x="-1" y="-28842"/>
            <a:ext cx="1219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Molosh</a:t>
            </a:r>
            <a:r>
              <a:rPr lang="en-US" dirty="0"/>
              <a:t> et al. Panic results in unique molecular and network changes in the amygdala that facilitate fear responses</a:t>
            </a:r>
          </a:p>
        </p:txBody>
      </p:sp>
    </p:spTree>
    <p:extLst>
      <p:ext uri="{BB962C8B-B14F-4D97-AF65-F5344CB8AC3E}">
        <p14:creationId xmlns:p14="http://schemas.microsoft.com/office/powerpoint/2010/main" val="168732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7716" t="8631" r="61915" b="68833"/>
          <a:stretch/>
        </p:blipFill>
        <p:spPr>
          <a:xfrm>
            <a:off x="1661335" y="1746026"/>
            <a:ext cx="2504265" cy="1930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9775" t="8631" r="49909" b="68833"/>
          <a:stretch/>
        </p:blipFill>
        <p:spPr>
          <a:xfrm>
            <a:off x="1249606" y="3798209"/>
            <a:ext cx="3225098" cy="24991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E71A3618-361B-44C4-AC43-F2DC339F3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65125"/>
            <a:ext cx="11226800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Exploring Synaptic Properties of BLA Pyramidal Neurons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A39996A-4834-4D59-97EF-9B7D839EC4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834" t="32712" r="49477" b="41405"/>
          <a:stretch/>
        </p:blipFill>
        <p:spPr>
          <a:xfrm>
            <a:off x="6328231" y="2222002"/>
            <a:ext cx="4812035" cy="41334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07BAA25-3B04-4B86-81A1-C359676E77C9}"/>
              </a:ext>
            </a:extLst>
          </p:cNvPr>
          <p:cNvSpPr txBox="1"/>
          <p:nvPr/>
        </p:nvSpPr>
        <p:spPr>
          <a:xfrm>
            <a:off x="436880" y="3450161"/>
            <a:ext cx="11226799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Days of 1-AG ↓</a:t>
            </a:r>
            <a:r>
              <a:rPr lang="en-US" sz="3600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3600" i="1" baseline="-25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current in BLA Pyramidal Neurons ()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6EB691D-4AB9-4A3A-8F20-AF8738C82D47}"/>
              </a:ext>
            </a:extLst>
          </p:cNvPr>
          <p:cNvSpPr txBox="1"/>
          <p:nvPr/>
        </p:nvSpPr>
        <p:spPr>
          <a:xfrm>
            <a:off x="-16742" y="5986305"/>
            <a:ext cx="89828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</a:t>
            </a:r>
            <a:r>
              <a:rPr lang="en-US" baseline="-25000" dirty="0"/>
              <a:t>INS</a:t>
            </a:r>
            <a:r>
              <a:rPr lang="en-US" dirty="0"/>
              <a:t> = instantaneous current </a:t>
            </a:r>
          </a:p>
          <a:p>
            <a:r>
              <a:rPr lang="en-US" dirty="0"/>
              <a:t>I</a:t>
            </a:r>
            <a:r>
              <a:rPr lang="en-US" baseline="-25000" dirty="0"/>
              <a:t>SS</a:t>
            </a:r>
            <a:r>
              <a:rPr lang="en-US" dirty="0"/>
              <a:t> = steady-state current</a:t>
            </a:r>
          </a:p>
          <a:p>
            <a:r>
              <a:rPr lang="en-US" dirty="0" err="1"/>
              <a:t>I</a:t>
            </a:r>
            <a:r>
              <a:rPr lang="en-US" baseline="-25000" dirty="0" err="1"/>
              <a:t>h</a:t>
            </a:r>
            <a:r>
              <a:rPr lang="en-US" dirty="0"/>
              <a:t> = I</a:t>
            </a:r>
            <a:r>
              <a:rPr lang="en-US" baseline="-25000" dirty="0"/>
              <a:t>SS</a:t>
            </a:r>
            <a:r>
              <a:rPr lang="en-US" dirty="0"/>
              <a:t> – I</a:t>
            </a:r>
            <a:r>
              <a:rPr lang="en-US" baseline="-25000" dirty="0"/>
              <a:t>INS</a:t>
            </a:r>
            <a:r>
              <a:rPr lang="en-US" dirty="0"/>
              <a:t> = hyperpolarization-activating currents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1834AAD-C25A-4364-9793-544405CEC331}"/>
              </a:ext>
            </a:extLst>
          </p:cNvPr>
          <p:cNvSpPr txBox="1"/>
          <p:nvPr/>
        </p:nvSpPr>
        <p:spPr>
          <a:xfrm>
            <a:off x="-1" y="-28842"/>
            <a:ext cx="1219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Molosh</a:t>
            </a:r>
            <a:r>
              <a:rPr lang="en-US" dirty="0"/>
              <a:t> et al. Panic results in unique molecular and network changes in the amygdala that facilitate fear responses</a:t>
            </a:r>
          </a:p>
        </p:txBody>
      </p:sp>
    </p:spTree>
    <p:extLst>
      <p:ext uri="{BB962C8B-B14F-4D97-AF65-F5344CB8AC3E}">
        <p14:creationId xmlns:p14="http://schemas.microsoft.com/office/powerpoint/2010/main" val="274904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16912" t="38696" r="73998" b="35356"/>
          <a:stretch/>
        </p:blipFill>
        <p:spPr>
          <a:xfrm>
            <a:off x="1212632" y="1762720"/>
            <a:ext cx="4218194" cy="42711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27008" t="39598" r="64084" b="35356"/>
          <a:stretch/>
        </p:blipFill>
        <p:spPr>
          <a:xfrm>
            <a:off x="6521371" y="1762721"/>
            <a:ext cx="4282165" cy="427118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4A7520E6-8ADF-4805-B3D3-3CA0C6473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65125"/>
            <a:ext cx="11226800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Exploring Synaptic Properties of BLA Pyramidal Neurons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7493482-E062-46AB-AEB4-01B0BA0F4664}"/>
              </a:ext>
            </a:extLst>
          </p:cNvPr>
          <p:cNvSpPr txBox="1"/>
          <p:nvPr/>
        </p:nvSpPr>
        <p:spPr>
          <a:xfrm>
            <a:off x="436880" y="3450161"/>
            <a:ext cx="11226799" cy="120032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Days of 1-AG ↑ AP Half-Width &amp; Decay of BLA Pyramidal Neurons ()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459CCE0-C96E-4596-88B2-94E8149F8C94}"/>
              </a:ext>
            </a:extLst>
          </p:cNvPr>
          <p:cNvSpPr txBox="1"/>
          <p:nvPr/>
        </p:nvSpPr>
        <p:spPr>
          <a:xfrm>
            <a:off x="-1" y="-28842"/>
            <a:ext cx="1219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Molosh</a:t>
            </a:r>
            <a:r>
              <a:rPr lang="en-US" dirty="0"/>
              <a:t> et al. Panic results in unique molecular and network changes in the amygdala that facilitate fear responses</a:t>
            </a:r>
          </a:p>
        </p:txBody>
      </p:sp>
    </p:spTree>
    <p:extLst>
      <p:ext uri="{BB962C8B-B14F-4D97-AF65-F5344CB8AC3E}">
        <p14:creationId xmlns:p14="http://schemas.microsoft.com/office/powerpoint/2010/main" val="293041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21670" t="9662" r="64626" b="60785"/>
          <a:stretch/>
        </p:blipFill>
        <p:spPr>
          <a:xfrm>
            <a:off x="373784" y="1988975"/>
            <a:ext cx="5273795" cy="40344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21754" t="43271" r="64542" b="27626"/>
          <a:stretch/>
        </p:blipFill>
        <p:spPr>
          <a:xfrm>
            <a:off x="6462746" y="1988976"/>
            <a:ext cx="5355469" cy="403445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480F2934-F848-40D1-A93C-6B077BEF0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65125"/>
            <a:ext cx="11495398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i="1" dirty="0"/>
              <a:t>in vivo </a:t>
            </a:r>
            <a:r>
              <a:rPr lang="en-US" dirty="0"/>
              <a:t>Synaptic Properties in </a:t>
            </a:r>
            <a:r>
              <a:rPr lang="en-US" dirty="0" err="1"/>
              <a:t>CeA</a:t>
            </a:r>
            <a:r>
              <a:rPr lang="en-US" dirty="0"/>
              <a:t> with Pharmacological Intervention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29455B-6FF6-450F-A69C-A935F2378A90}"/>
              </a:ext>
            </a:extLst>
          </p:cNvPr>
          <p:cNvSpPr txBox="1"/>
          <p:nvPr/>
        </p:nvSpPr>
        <p:spPr>
          <a:xfrm>
            <a:off x="436880" y="3058277"/>
            <a:ext cx="11226799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PAM No Effect on 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sEPSP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Amplitude &amp; Frequency in 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CeA</a:t>
            </a:r>
            <a:endParaRPr lang="en-US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23C4718-F98B-405D-8C38-B6484C80CC58}"/>
              </a:ext>
            </a:extLst>
          </p:cNvPr>
          <p:cNvSpPr txBox="1"/>
          <p:nvPr/>
        </p:nvSpPr>
        <p:spPr>
          <a:xfrm>
            <a:off x="-1" y="-28842"/>
            <a:ext cx="1219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Molosh</a:t>
            </a:r>
            <a:r>
              <a:rPr lang="en-US" dirty="0"/>
              <a:t> et al. Panic results in unique molecular and network changes in the amygdala that facilitate fear responses</a:t>
            </a:r>
          </a:p>
        </p:txBody>
      </p:sp>
    </p:spTree>
    <p:extLst>
      <p:ext uri="{BB962C8B-B14F-4D97-AF65-F5344CB8AC3E}">
        <p14:creationId xmlns:p14="http://schemas.microsoft.com/office/powerpoint/2010/main" val="152882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2493" t="10048" r="51788" b="42155"/>
          <a:stretch/>
        </p:blipFill>
        <p:spPr>
          <a:xfrm>
            <a:off x="2520376" y="1730166"/>
            <a:ext cx="7250806" cy="478020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="" xmlns:a16="http://schemas.microsoft.com/office/drawing/2014/main" id="{F5E4EB42-F7D3-4A66-A9F0-729329073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65125"/>
            <a:ext cx="11495398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Pharmacological Intervention and Anxious Behaviors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D3109BE-5B0D-4632-84D4-95EB039EFC40}"/>
              </a:ext>
            </a:extLst>
          </p:cNvPr>
          <p:cNvSpPr txBox="1"/>
          <p:nvPr/>
        </p:nvSpPr>
        <p:spPr>
          <a:xfrm>
            <a:off x="436880" y="3450161"/>
            <a:ext cx="11226799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PAM had no Effect on Mobility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AF354B1-903D-491E-B4D7-16CC744B6BCB}"/>
              </a:ext>
            </a:extLst>
          </p:cNvPr>
          <p:cNvSpPr txBox="1"/>
          <p:nvPr/>
        </p:nvSpPr>
        <p:spPr>
          <a:xfrm>
            <a:off x="-1" y="-28842"/>
            <a:ext cx="1219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Molosh</a:t>
            </a:r>
            <a:r>
              <a:rPr lang="en-US" dirty="0"/>
              <a:t> et al. Panic results in unique molecular and network changes in the amygdala that facilitate fear responses</a:t>
            </a:r>
          </a:p>
        </p:txBody>
      </p:sp>
    </p:spTree>
    <p:extLst>
      <p:ext uri="{BB962C8B-B14F-4D97-AF65-F5344CB8AC3E}">
        <p14:creationId xmlns:p14="http://schemas.microsoft.com/office/powerpoint/2010/main" val="374636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AF354B1-903D-491E-B4D7-16CC744B6BCB}"/>
              </a:ext>
            </a:extLst>
          </p:cNvPr>
          <p:cNvSpPr txBox="1"/>
          <p:nvPr/>
        </p:nvSpPr>
        <p:spPr>
          <a:xfrm>
            <a:off x="-1" y="-28842"/>
            <a:ext cx="1219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Ji et al. Orexin prevents depressive-like behavior by promoting resilience to acute stress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1EBE136-9649-47D1-A8F7-CF400D7D0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556" y="2549653"/>
            <a:ext cx="10771354" cy="289963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9ED3B9B6-9DCD-4A94-A09A-BE1ED27FA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161928"/>
            <a:ext cx="9506856" cy="13255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Orexin and GABA Neurons in the VP</a:t>
            </a:r>
          </a:p>
        </p:txBody>
      </p:sp>
    </p:spTree>
    <p:extLst>
      <p:ext uri="{BB962C8B-B14F-4D97-AF65-F5344CB8AC3E}">
        <p14:creationId xmlns:p14="http://schemas.microsoft.com/office/powerpoint/2010/main" val="583073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12767</TotalTime>
  <Words>2805</Words>
  <Application>Microsoft Office PowerPoint</Application>
  <PresentationFormat>Custom</PresentationFormat>
  <Paragraphs>544</Paragraphs>
  <Slides>99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0" baseType="lpstr">
      <vt:lpstr>Office Theme</vt:lpstr>
      <vt:lpstr>Fearing, Sleeping, &amp; Constantly Weeping: Neural gene transfection to dissect the neurocircuitry of PTSD, narcolepsy, and depression</vt:lpstr>
      <vt:lpstr>Post-Traumatic Stress Disorder</vt:lpstr>
      <vt:lpstr>Post-Traumatic Stress Disorder</vt:lpstr>
      <vt:lpstr>Post-Traumatic Stress Disorder</vt:lpstr>
      <vt:lpstr>Post-Traumatic Stress Disorder</vt:lpstr>
      <vt:lpstr>Post-Traumatic Stress Disorder</vt:lpstr>
      <vt:lpstr>Post-Traumatic Stress Disorder</vt:lpstr>
      <vt:lpstr>Post-Traumatic Stress Disorder</vt:lpstr>
      <vt:lpstr>Panic results in unique molecular and network changes in the amygdala that facilitate fear responses</vt:lpstr>
      <vt:lpstr>Panic</vt:lpstr>
      <vt:lpstr>Stereotaxic Surgery</vt:lpstr>
      <vt:lpstr>Transfect PeF Neurons</vt:lpstr>
      <vt:lpstr>Transfect PeF Neurons</vt:lpstr>
      <vt:lpstr>Transfect PeF Neurons</vt:lpstr>
      <vt:lpstr>Fear Conditioning</vt:lpstr>
      <vt:lpstr>Fear Conditioning</vt:lpstr>
      <vt:lpstr>Intra-BLA Stimulation during Fear Conditioning</vt:lpstr>
      <vt:lpstr>Intra-BLA Stimulation during Fear Conditioning</vt:lpstr>
      <vt:lpstr>Intra-BLA Stimulation during Fear Conditioning</vt:lpstr>
      <vt:lpstr>Intra-BLA Stimulation during Fear Conditioning</vt:lpstr>
      <vt:lpstr>Intra-BLA Stimulation during Fear Conditioning</vt:lpstr>
      <vt:lpstr>Stereotaxic Surgery</vt:lpstr>
      <vt:lpstr>1-AG-Induced Panic during Fear Conditioning</vt:lpstr>
      <vt:lpstr>1-AG-Induced Panic during Fear Conditioning</vt:lpstr>
      <vt:lpstr>Electrophysiology</vt:lpstr>
      <vt:lpstr>Exploring Synaptic Properties of BLA Pyramidal Neurons</vt:lpstr>
      <vt:lpstr>Exploring Synaptic Properties of BLA Pyramidal Neurons</vt:lpstr>
      <vt:lpstr>Exploring Synaptic Properties of BLA Pyramidal Neurons</vt:lpstr>
      <vt:lpstr>Molecular Changes in BLA of Panic-Prone Animals</vt:lpstr>
      <vt:lpstr>Molecular Changes in CeA of Panic-Prone Animals</vt:lpstr>
      <vt:lpstr>Molecular Changes in BLA &amp; CeA of Panic-Prone Animals</vt:lpstr>
      <vt:lpstr>What is mGluR2?</vt:lpstr>
      <vt:lpstr>What is mGluR2?</vt:lpstr>
      <vt:lpstr>in vivo Synaptic Properties in BLA with Pharmacological Intervention</vt:lpstr>
      <vt:lpstr>in vivo Synaptic Properties in BLA with Pharmacological Intervention</vt:lpstr>
      <vt:lpstr>in vivo Synaptic Properties in BLA with Pharmacological Intervention</vt:lpstr>
      <vt:lpstr>Pharmacological Intervention and Anxious Behaviors</vt:lpstr>
      <vt:lpstr>Pharmacological Intervention and Anxious Behaviors</vt:lpstr>
      <vt:lpstr>Pharmacological Intervention and Physiological Response</vt:lpstr>
      <vt:lpstr>Pharmacological Intervention and Behavior</vt:lpstr>
      <vt:lpstr>Pharmacological Intervention and Behavior</vt:lpstr>
      <vt:lpstr>Pharmacological Intervention in Humans</vt:lpstr>
      <vt:lpstr>Brief Recap</vt:lpstr>
      <vt:lpstr>Brief Recap</vt:lpstr>
      <vt:lpstr>Brief Recap</vt:lpstr>
      <vt:lpstr>So…</vt:lpstr>
      <vt:lpstr>Orexin gene transfer into the amygdala suppresses both spontaneous and emotion-induced cataplexy in orexin-knockout mice</vt:lpstr>
      <vt:lpstr>Narcolepsy</vt:lpstr>
      <vt:lpstr>The Orexin System</vt:lpstr>
      <vt:lpstr>The Orexin System</vt:lpstr>
      <vt:lpstr>The Orexin System</vt:lpstr>
      <vt:lpstr>The Orexin System and Cataplexy</vt:lpstr>
      <vt:lpstr>Stereotaxic Surgery</vt:lpstr>
      <vt:lpstr>Transfect Amygdala Neurons</vt:lpstr>
      <vt:lpstr>Transfect Amygdala Neurons</vt:lpstr>
      <vt:lpstr>Transfect Amygdala Neurons</vt:lpstr>
      <vt:lpstr>Orexin Gene Transfer and Cataplexy</vt:lpstr>
      <vt:lpstr>Orexin Gene Transfer and Sleep Cycle</vt:lpstr>
      <vt:lpstr>Orexin Gene Transfer to Reduce Cataplexy in Orexin KO Mice</vt:lpstr>
      <vt:lpstr>So…</vt:lpstr>
      <vt:lpstr>Orexin prevents depressive-like behavior by promoting stress resilience</vt:lpstr>
      <vt:lpstr>Stress Resilience</vt:lpstr>
      <vt:lpstr>Ventral Pallidum and Depression</vt:lpstr>
      <vt:lpstr>Orexin Receptors in VP</vt:lpstr>
      <vt:lpstr>Orexin Receptors and Behavioral Despair</vt:lpstr>
      <vt:lpstr>Orexin Receptors and Behavioral Despair</vt:lpstr>
      <vt:lpstr>Transfect VP Neurons</vt:lpstr>
      <vt:lpstr>Transfect VP Neurons</vt:lpstr>
      <vt:lpstr>Orexin Receptors and Behavioral Despair</vt:lpstr>
      <vt:lpstr>Orexin Receptors and Anhedonia</vt:lpstr>
      <vt:lpstr>Orexin Receptors and Anhedonia</vt:lpstr>
      <vt:lpstr>Orexin Receptors and Anhedonia</vt:lpstr>
      <vt:lpstr>Orexin Receptors and Locomotion</vt:lpstr>
      <vt:lpstr>Orexin Receptors and Locomotion</vt:lpstr>
      <vt:lpstr>Orexin Receptors and Locomotion</vt:lpstr>
      <vt:lpstr>Tracing Orexin Projections</vt:lpstr>
      <vt:lpstr>Tracing Orexin Projections</vt:lpstr>
      <vt:lpstr>Identification of GABA Neurons</vt:lpstr>
      <vt:lpstr>Orexin and GABA Neurons in the VP</vt:lpstr>
      <vt:lpstr>Orexin and GABA Neurons in the VP</vt:lpstr>
      <vt:lpstr>Orexin and GABA Neurons in the VP</vt:lpstr>
      <vt:lpstr>Brief Introduction to Ca2+ Channels</vt:lpstr>
      <vt:lpstr>Orexin and GABA Neurons in the VP</vt:lpstr>
      <vt:lpstr>Orexin in the VP and Social Stress Resilience</vt:lpstr>
      <vt:lpstr>Orexin in the VP and Social Stress Resilience</vt:lpstr>
      <vt:lpstr>Orexin in the VP and Social Stress Resilience</vt:lpstr>
      <vt:lpstr>Orexin, Social Stress and Depression</vt:lpstr>
      <vt:lpstr>Orexin in the VP and Social Stress Resilience</vt:lpstr>
      <vt:lpstr>Brief Recap</vt:lpstr>
      <vt:lpstr>Bringing It All Together</vt:lpstr>
      <vt:lpstr>Bringing It All Together</vt:lpstr>
      <vt:lpstr>Exploring Synaptic Properties of BLA Pyramidal Neurons</vt:lpstr>
      <vt:lpstr>Exploring Synaptic Properties of BLA Pyramidal Neurons</vt:lpstr>
      <vt:lpstr>Exploring Synaptic Properties of BLA Pyramidal Neurons</vt:lpstr>
      <vt:lpstr>Exploring Synaptic Properties of BLA Pyramidal Neurons</vt:lpstr>
      <vt:lpstr>Exploring Synaptic Properties of BLA Pyramidal Neurons</vt:lpstr>
      <vt:lpstr>in vivo Synaptic Properties in CeA with Pharmacological Intervention</vt:lpstr>
      <vt:lpstr>Pharmacological Intervention and Anxious Behaviors</vt:lpstr>
      <vt:lpstr>Orexin and GABA Neurons in the VP</vt:lpstr>
    </vt:vector>
  </TitlesOfParts>
  <Company>USD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Yaeger, Jazmine DakotaWard</dc:creator>
  <cp:lastModifiedBy>Cliff H Summers</cp:lastModifiedBy>
  <cp:revision>149</cp:revision>
  <dcterms:created xsi:type="dcterms:W3CDTF">2018-10-01T19:12:06Z</dcterms:created>
  <dcterms:modified xsi:type="dcterms:W3CDTF">2018-10-12T23:13:28Z</dcterms:modified>
</cp:coreProperties>
</file>